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9" r:id="rId6"/>
  </p:sldIdLst>
  <p:sldSz cx="6858000" cy="9906000" type="A4"/>
  <p:notesSz cx="10693400" cy="15125700"/>
  <p:defaultTextStyle>
    <a:defPPr>
      <a:defRPr lang="en-US"/>
    </a:defPPr>
    <a:lvl1pPr marL="0" algn="l" defTabSz="593628" rtl="0" eaLnBrk="1" latinLnBrk="0" hangingPunct="1">
      <a:defRPr sz="1169" kern="1200">
        <a:solidFill>
          <a:schemeClr val="tx1"/>
        </a:solidFill>
        <a:latin typeface="+mn-lt"/>
        <a:ea typeface="+mn-ea"/>
        <a:cs typeface="+mn-cs"/>
      </a:defRPr>
    </a:lvl1pPr>
    <a:lvl2pPr marL="296814" algn="l" defTabSz="593628" rtl="0" eaLnBrk="1" latinLnBrk="0" hangingPunct="1">
      <a:defRPr sz="1169" kern="1200">
        <a:solidFill>
          <a:schemeClr val="tx1"/>
        </a:solidFill>
        <a:latin typeface="+mn-lt"/>
        <a:ea typeface="+mn-ea"/>
        <a:cs typeface="+mn-cs"/>
      </a:defRPr>
    </a:lvl2pPr>
    <a:lvl3pPr marL="593628" algn="l" defTabSz="593628" rtl="0" eaLnBrk="1" latinLnBrk="0" hangingPunct="1">
      <a:defRPr sz="1169" kern="1200">
        <a:solidFill>
          <a:schemeClr val="tx1"/>
        </a:solidFill>
        <a:latin typeface="+mn-lt"/>
        <a:ea typeface="+mn-ea"/>
        <a:cs typeface="+mn-cs"/>
      </a:defRPr>
    </a:lvl3pPr>
    <a:lvl4pPr marL="890443" algn="l" defTabSz="593628" rtl="0" eaLnBrk="1" latinLnBrk="0" hangingPunct="1">
      <a:defRPr sz="1169" kern="1200">
        <a:solidFill>
          <a:schemeClr val="tx1"/>
        </a:solidFill>
        <a:latin typeface="+mn-lt"/>
        <a:ea typeface="+mn-ea"/>
        <a:cs typeface="+mn-cs"/>
      </a:defRPr>
    </a:lvl4pPr>
    <a:lvl5pPr marL="1187257" algn="l" defTabSz="593628" rtl="0" eaLnBrk="1" latinLnBrk="0" hangingPunct="1">
      <a:defRPr sz="1169" kern="1200">
        <a:solidFill>
          <a:schemeClr val="tx1"/>
        </a:solidFill>
        <a:latin typeface="+mn-lt"/>
        <a:ea typeface="+mn-ea"/>
        <a:cs typeface="+mn-cs"/>
      </a:defRPr>
    </a:lvl5pPr>
    <a:lvl6pPr marL="1484071" algn="l" defTabSz="593628" rtl="0" eaLnBrk="1" latinLnBrk="0" hangingPunct="1">
      <a:defRPr sz="1169" kern="1200">
        <a:solidFill>
          <a:schemeClr val="tx1"/>
        </a:solidFill>
        <a:latin typeface="+mn-lt"/>
        <a:ea typeface="+mn-ea"/>
        <a:cs typeface="+mn-cs"/>
      </a:defRPr>
    </a:lvl6pPr>
    <a:lvl7pPr marL="1780885" algn="l" defTabSz="593628" rtl="0" eaLnBrk="1" latinLnBrk="0" hangingPunct="1">
      <a:defRPr sz="1169" kern="1200">
        <a:solidFill>
          <a:schemeClr val="tx1"/>
        </a:solidFill>
        <a:latin typeface="+mn-lt"/>
        <a:ea typeface="+mn-ea"/>
        <a:cs typeface="+mn-cs"/>
      </a:defRPr>
    </a:lvl7pPr>
    <a:lvl8pPr marL="2077700" algn="l" defTabSz="593628" rtl="0" eaLnBrk="1" latinLnBrk="0" hangingPunct="1">
      <a:defRPr sz="1169" kern="1200">
        <a:solidFill>
          <a:schemeClr val="tx1"/>
        </a:solidFill>
        <a:latin typeface="+mn-lt"/>
        <a:ea typeface="+mn-ea"/>
        <a:cs typeface="+mn-cs"/>
      </a:defRPr>
    </a:lvl8pPr>
    <a:lvl9pPr marL="2374514" algn="l" defTabSz="593628" rtl="0" eaLnBrk="1" latinLnBrk="0" hangingPunct="1">
      <a:defRPr sz="116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6" userDrawn="1">
          <p15:clr>
            <a:srgbClr val="A4A3A4"/>
          </p15:clr>
        </p15:guide>
        <p15:guide id="2" pos="1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25C"/>
    <a:srgbClr val="12AE9F"/>
    <a:srgbClr val="212851"/>
    <a:srgbClr val="F3A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234" y="-1747"/>
      </p:cViewPr>
      <p:guideLst>
        <p:guide orient="horz" pos="1886"/>
        <p:guide pos="13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Cooper" userId="27c954f0-8285-4485-9e3e-c999ad501d00" providerId="ADAL" clId="{0F025746-E599-4B96-BF81-776DD81C716E}"/>
    <pc:docChg chg="custSel modSld">
      <pc:chgData name="Duncan Cooper" userId="27c954f0-8285-4485-9e3e-c999ad501d00" providerId="ADAL" clId="{0F025746-E599-4B96-BF81-776DD81C716E}" dt="2023-09-25T14:50:11.221" v="328" actId="20577"/>
      <pc:docMkLst>
        <pc:docMk/>
      </pc:docMkLst>
      <pc:sldChg chg="modSp mod">
        <pc:chgData name="Duncan Cooper" userId="27c954f0-8285-4485-9e3e-c999ad501d00" providerId="ADAL" clId="{0F025746-E599-4B96-BF81-776DD81C716E}" dt="2023-09-25T14:47:07.472" v="33" actId="1076"/>
        <pc:sldMkLst>
          <pc:docMk/>
          <pc:sldMk cId="0" sldId="256"/>
        </pc:sldMkLst>
        <pc:spChg chg="mod">
          <ac:chgData name="Duncan Cooper" userId="27c954f0-8285-4485-9e3e-c999ad501d00" providerId="ADAL" clId="{0F025746-E599-4B96-BF81-776DD81C716E}" dt="2023-09-25T14:47:05.490" v="32" actId="20577"/>
          <ac:spMkLst>
            <pc:docMk/>
            <pc:sldMk cId="0" sldId="256"/>
            <ac:spMk id="17" creationId="{5408E7B5-2D8B-4235-81BC-47FFABE9A60D}"/>
          </ac:spMkLst>
        </pc:spChg>
        <pc:picChg chg="mod">
          <ac:chgData name="Duncan Cooper" userId="27c954f0-8285-4485-9e3e-c999ad501d00" providerId="ADAL" clId="{0F025746-E599-4B96-BF81-776DD81C716E}" dt="2023-09-25T14:47:07.472" v="33" actId="1076"/>
          <ac:picMkLst>
            <pc:docMk/>
            <pc:sldMk cId="0" sldId="256"/>
            <ac:picMk id="5" creationId="{554C2924-953A-4D47-A6A4-867D83ECE8F7}"/>
          </ac:picMkLst>
        </pc:picChg>
      </pc:sldChg>
      <pc:sldChg chg="modSp mod">
        <pc:chgData name="Duncan Cooper" userId="27c954f0-8285-4485-9e3e-c999ad501d00" providerId="ADAL" clId="{0F025746-E599-4B96-BF81-776DD81C716E}" dt="2023-09-25T14:50:11.221" v="328" actId="20577"/>
        <pc:sldMkLst>
          <pc:docMk/>
          <pc:sldMk cId="534547341" sldId="259"/>
        </pc:sldMkLst>
        <pc:spChg chg="mod">
          <ac:chgData name="Duncan Cooper" userId="27c954f0-8285-4485-9e3e-c999ad501d00" providerId="ADAL" clId="{0F025746-E599-4B96-BF81-776DD81C716E}" dt="2023-09-25T14:50:11.221" v="328" actId="20577"/>
          <ac:spMkLst>
            <pc:docMk/>
            <pc:sldMk cId="534547341" sldId="259"/>
            <ac:spMk id="16" creationId="{66C7C1A9-1835-4FC0-85D6-C02CA36C04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758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758825"/>
          </a:xfrm>
          <a:prstGeom prst="rect">
            <a:avLst/>
          </a:prstGeom>
        </p:spPr>
        <p:txBody>
          <a:bodyPr vert="horz" lIns="91440" tIns="45720" rIns="91440" bIns="45720" rtlCol="0"/>
          <a:lstStyle>
            <a:lvl1pPr algn="r">
              <a:defRPr sz="1200"/>
            </a:lvl1pPr>
          </a:lstStyle>
          <a:p>
            <a:fld id="{C94A7C64-9F9F-4727-9E03-0C3F992F45AC}" type="datetimeFigureOut">
              <a:rPr lang="en-GB" smtClean="0"/>
              <a:t>25/09/2023</a:t>
            </a:fld>
            <a:endParaRPr lang="en-GB"/>
          </a:p>
        </p:txBody>
      </p:sp>
      <p:sp>
        <p:nvSpPr>
          <p:cNvPr id="4" name="Slide Image Placeholder 3"/>
          <p:cNvSpPr>
            <a:spLocks noGrp="1" noRot="1" noChangeAspect="1"/>
          </p:cNvSpPr>
          <p:nvPr>
            <p:ph type="sldImg" idx="2"/>
          </p:nvPr>
        </p:nvSpPr>
        <p:spPr>
          <a:xfrm>
            <a:off x="3579813" y="1890713"/>
            <a:ext cx="3533775" cy="5105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7278688"/>
            <a:ext cx="8553450" cy="59563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4366875"/>
            <a:ext cx="4633913" cy="758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14366875"/>
            <a:ext cx="4632325" cy="758825"/>
          </a:xfrm>
          <a:prstGeom prst="rect">
            <a:avLst/>
          </a:prstGeom>
        </p:spPr>
        <p:txBody>
          <a:bodyPr vert="horz" lIns="91440" tIns="45720" rIns="91440" bIns="45720" rtlCol="0" anchor="b"/>
          <a:lstStyle>
            <a:lvl1pPr algn="r">
              <a:defRPr sz="1200"/>
            </a:lvl1pPr>
          </a:lstStyle>
          <a:p>
            <a:fld id="{BF2EB186-29D2-4FBD-BC9E-DEBDB2E5F940}" type="slidenum">
              <a:rPr lang="en-GB" smtClean="0"/>
              <a:t>‹#›</a:t>
            </a:fld>
            <a:endParaRPr lang="en-GB"/>
          </a:p>
        </p:txBody>
      </p:sp>
    </p:spTree>
    <p:extLst>
      <p:ext uri="{BB962C8B-B14F-4D97-AF65-F5344CB8AC3E}">
        <p14:creationId xmlns:p14="http://schemas.microsoft.com/office/powerpoint/2010/main" val="3304698280"/>
      </p:ext>
    </p:extLst>
  </p:cSld>
  <p:clrMap bg1="lt1" tx1="dk1" bg2="lt2" tx2="dk2" accent1="accent1" accent2="accent2" accent3="accent3" accent4="accent4" accent5="accent5" accent6="accent6" hlink="hlink" folHlink="folHlink"/>
  <p:notesStyle>
    <a:lvl1pPr marL="0" algn="l" defTabSz="593628" rtl="0" eaLnBrk="1" latinLnBrk="0" hangingPunct="1">
      <a:defRPr sz="779" kern="1200">
        <a:solidFill>
          <a:schemeClr val="tx1"/>
        </a:solidFill>
        <a:latin typeface="+mn-lt"/>
        <a:ea typeface="+mn-ea"/>
        <a:cs typeface="+mn-cs"/>
      </a:defRPr>
    </a:lvl1pPr>
    <a:lvl2pPr marL="296814" algn="l" defTabSz="593628" rtl="0" eaLnBrk="1" latinLnBrk="0" hangingPunct="1">
      <a:defRPr sz="779" kern="1200">
        <a:solidFill>
          <a:schemeClr val="tx1"/>
        </a:solidFill>
        <a:latin typeface="+mn-lt"/>
        <a:ea typeface="+mn-ea"/>
        <a:cs typeface="+mn-cs"/>
      </a:defRPr>
    </a:lvl2pPr>
    <a:lvl3pPr marL="593628" algn="l" defTabSz="593628" rtl="0" eaLnBrk="1" latinLnBrk="0" hangingPunct="1">
      <a:defRPr sz="779" kern="1200">
        <a:solidFill>
          <a:schemeClr val="tx1"/>
        </a:solidFill>
        <a:latin typeface="+mn-lt"/>
        <a:ea typeface="+mn-ea"/>
        <a:cs typeface="+mn-cs"/>
      </a:defRPr>
    </a:lvl3pPr>
    <a:lvl4pPr marL="890443" algn="l" defTabSz="593628" rtl="0" eaLnBrk="1" latinLnBrk="0" hangingPunct="1">
      <a:defRPr sz="779" kern="1200">
        <a:solidFill>
          <a:schemeClr val="tx1"/>
        </a:solidFill>
        <a:latin typeface="+mn-lt"/>
        <a:ea typeface="+mn-ea"/>
        <a:cs typeface="+mn-cs"/>
      </a:defRPr>
    </a:lvl4pPr>
    <a:lvl5pPr marL="1187257" algn="l" defTabSz="593628" rtl="0" eaLnBrk="1" latinLnBrk="0" hangingPunct="1">
      <a:defRPr sz="779" kern="1200">
        <a:solidFill>
          <a:schemeClr val="tx1"/>
        </a:solidFill>
        <a:latin typeface="+mn-lt"/>
        <a:ea typeface="+mn-ea"/>
        <a:cs typeface="+mn-cs"/>
      </a:defRPr>
    </a:lvl5pPr>
    <a:lvl6pPr marL="1484071" algn="l" defTabSz="593628" rtl="0" eaLnBrk="1" latinLnBrk="0" hangingPunct="1">
      <a:defRPr sz="779" kern="1200">
        <a:solidFill>
          <a:schemeClr val="tx1"/>
        </a:solidFill>
        <a:latin typeface="+mn-lt"/>
        <a:ea typeface="+mn-ea"/>
        <a:cs typeface="+mn-cs"/>
      </a:defRPr>
    </a:lvl6pPr>
    <a:lvl7pPr marL="1780885" algn="l" defTabSz="593628" rtl="0" eaLnBrk="1" latinLnBrk="0" hangingPunct="1">
      <a:defRPr sz="779" kern="1200">
        <a:solidFill>
          <a:schemeClr val="tx1"/>
        </a:solidFill>
        <a:latin typeface="+mn-lt"/>
        <a:ea typeface="+mn-ea"/>
        <a:cs typeface="+mn-cs"/>
      </a:defRPr>
    </a:lvl7pPr>
    <a:lvl8pPr marL="2077700" algn="l" defTabSz="593628" rtl="0" eaLnBrk="1" latinLnBrk="0" hangingPunct="1">
      <a:defRPr sz="779" kern="1200">
        <a:solidFill>
          <a:schemeClr val="tx1"/>
        </a:solidFill>
        <a:latin typeface="+mn-lt"/>
        <a:ea typeface="+mn-ea"/>
        <a:cs typeface="+mn-cs"/>
      </a:defRPr>
    </a:lvl8pPr>
    <a:lvl9pPr marL="2374514" algn="l" defTabSz="593628" rtl="0" eaLnBrk="1" latinLnBrk="0" hangingPunct="1">
      <a:defRPr sz="7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9813" y="1890713"/>
            <a:ext cx="3533775" cy="5105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2EB186-29D2-4FBD-BC9E-DEBDB2E5F940}" type="slidenum">
              <a:rPr lang="en-GB" smtClean="0"/>
              <a:t>2</a:t>
            </a:fld>
            <a:endParaRPr lang="en-GB"/>
          </a:p>
        </p:txBody>
      </p:sp>
    </p:spTree>
    <p:extLst>
      <p:ext uri="{BB962C8B-B14F-4D97-AF65-F5344CB8AC3E}">
        <p14:creationId xmlns:p14="http://schemas.microsoft.com/office/powerpoint/2010/main" val="314089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1" y="3070863"/>
            <a:ext cx="58293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3"/>
            <a:ext cx="4800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74050" y="4340794"/>
            <a:ext cx="4909899" cy="403139"/>
          </a:xfrm>
        </p:spPr>
        <p:txBody>
          <a:bodyPr lIns="0" tIns="0" rIns="0" bIns="0"/>
          <a:lstStyle>
            <a:lvl1pPr>
              <a:defRPr sz="2565" b="0" i="0">
                <a:solidFill>
                  <a:schemeClr val="bg1"/>
                </a:solidFill>
                <a:latin typeface="Big John"/>
                <a:cs typeface="Big Joh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74050" y="4340794"/>
            <a:ext cx="4909899" cy="403139"/>
          </a:xfrm>
        </p:spPr>
        <p:txBody>
          <a:bodyPr lIns="0" tIns="0" rIns="0" bIns="0"/>
          <a:lstStyle>
            <a:lvl1pPr>
              <a:defRPr sz="2565" b="0" i="0">
                <a:solidFill>
                  <a:schemeClr val="bg1"/>
                </a:solidFill>
                <a:latin typeface="Big John"/>
                <a:cs typeface="Big John"/>
              </a:defRPr>
            </a:lvl1pPr>
          </a:lstStyle>
          <a:p>
            <a:endParaRPr/>
          </a:p>
        </p:txBody>
      </p:sp>
      <p:sp>
        <p:nvSpPr>
          <p:cNvPr id="3" name="Holder 3"/>
          <p:cNvSpPr>
            <a:spLocks noGrp="1"/>
          </p:cNvSpPr>
          <p:nvPr>
            <p:ph sz="half" idx="2"/>
          </p:nvPr>
        </p:nvSpPr>
        <p:spPr>
          <a:xfrm>
            <a:off x="342902" y="2278382"/>
            <a:ext cx="298323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1" y="2278382"/>
            <a:ext cx="298323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814" y="3328"/>
            <a:ext cx="6857186" cy="9902672"/>
          </a:xfrm>
          <a:custGeom>
            <a:avLst/>
            <a:gdLst/>
            <a:ahLst/>
            <a:cxnLst/>
            <a:rect l="l" t="t" r="r" b="b"/>
            <a:pathLst>
              <a:path w="10692130" h="15120619">
                <a:moveTo>
                  <a:pt x="0" y="15120010"/>
                </a:moveTo>
                <a:lnTo>
                  <a:pt x="10692003" y="15120010"/>
                </a:lnTo>
                <a:lnTo>
                  <a:pt x="10692003" y="0"/>
                </a:lnTo>
                <a:lnTo>
                  <a:pt x="0" y="0"/>
                </a:lnTo>
                <a:lnTo>
                  <a:pt x="0" y="15120010"/>
                </a:lnTo>
                <a:close/>
              </a:path>
            </a:pathLst>
          </a:custGeom>
          <a:solidFill>
            <a:srgbClr val="F3A3C7"/>
          </a:solidFill>
        </p:spPr>
        <p:txBody>
          <a:bodyPr wrap="square" lIns="0" tIns="0" rIns="0" bIns="0" rtlCol="0"/>
          <a:lstStyle/>
          <a:p>
            <a:endParaRPr sz="1155"/>
          </a:p>
        </p:txBody>
      </p:sp>
      <p:sp>
        <p:nvSpPr>
          <p:cNvPr id="2" name="Holder 2"/>
          <p:cNvSpPr>
            <a:spLocks noGrp="1"/>
          </p:cNvSpPr>
          <p:nvPr>
            <p:ph type="title"/>
          </p:nvPr>
        </p:nvSpPr>
        <p:spPr>
          <a:xfrm>
            <a:off x="974050" y="4340794"/>
            <a:ext cx="4909899" cy="403139"/>
          </a:xfrm>
        </p:spPr>
        <p:txBody>
          <a:bodyPr lIns="0" tIns="0" rIns="0" bIns="0"/>
          <a:lstStyle>
            <a:lvl1pPr>
              <a:defRPr sz="2565" b="0" i="0">
                <a:solidFill>
                  <a:schemeClr val="bg1"/>
                </a:solidFill>
                <a:latin typeface="Big John"/>
                <a:cs typeface="Big Joh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7" name="bk object 17"/>
          <p:cNvSpPr/>
          <p:nvPr/>
        </p:nvSpPr>
        <p:spPr>
          <a:xfrm>
            <a:off x="88603" y="801377"/>
            <a:ext cx="332719" cy="367212"/>
          </a:xfrm>
          <a:custGeom>
            <a:avLst/>
            <a:gdLst/>
            <a:ahLst/>
            <a:cxnLst/>
            <a:rect l="l" t="t" r="r" b="b"/>
            <a:pathLst>
              <a:path w="518795" h="560705">
                <a:moveTo>
                  <a:pt x="0" y="0"/>
                </a:moveTo>
                <a:lnTo>
                  <a:pt x="0" y="151676"/>
                </a:lnTo>
                <a:lnTo>
                  <a:pt x="236601" y="280212"/>
                </a:lnTo>
                <a:lnTo>
                  <a:pt x="0" y="408736"/>
                </a:lnTo>
                <a:lnTo>
                  <a:pt x="0" y="560425"/>
                </a:lnTo>
                <a:lnTo>
                  <a:pt x="518617" y="280212"/>
                </a:lnTo>
                <a:lnTo>
                  <a:pt x="0" y="0"/>
                </a:lnTo>
                <a:close/>
              </a:path>
            </a:pathLst>
          </a:custGeom>
          <a:solidFill>
            <a:srgbClr val="12AE9F"/>
          </a:solidFill>
        </p:spPr>
        <p:txBody>
          <a:bodyPr wrap="square" lIns="0" tIns="0" rIns="0" bIns="0" rtlCol="0"/>
          <a:lstStyle/>
          <a:p>
            <a:endParaRPr sz="115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36B5-9E22-45FD-8DF1-310240801AD4}"/>
              </a:ext>
            </a:extLst>
          </p:cNvPr>
          <p:cNvSpPr>
            <a:spLocks noGrp="1"/>
          </p:cNvSpPr>
          <p:nvPr>
            <p:ph type="title"/>
          </p:nvPr>
        </p:nvSpPr>
        <p:spPr>
          <a:xfrm>
            <a:off x="974050" y="4340794"/>
            <a:ext cx="4909899" cy="1846659"/>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8F08C3B-734C-4B0D-A7B3-247158575C64}"/>
              </a:ext>
            </a:extLst>
          </p:cNvPr>
          <p:cNvSpPr>
            <a:spLocks noGrp="1"/>
          </p:cNvSpPr>
          <p:nvPr>
            <p:ph type="ftr" sz="quarter" idx="10"/>
          </p:nvPr>
        </p:nvSpPr>
        <p:spPr/>
        <p:txBody>
          <a:bodyPr/>
          <a:lstStyle/>
          <a:p>
            <a:endParaRPr lang="en-GB"/>
          </a:p>
        </p:txBody>
      </p:sp>
      <p:sp>
        <p:nvSpPr>
          <p:cNvPr id="4" name="Date Placeholder 3">
            <a:extLst>
              <a:ext uri="{FF2B5EF4-FFF2-40B4-BE49-F238E27FC236}">
                <a16:creationId xmlns:a16="http://schemas.microsoft.com/office/drawing/2014/main" id="{888CBFF9-343D-4493-B06A-53B0479EE5D1}"/>
              </a:ext>
            </a:extLst>
          </p:cNvPr>
          <p:cNvSpPr>
            <a:spLocks noGrp="1"/>
          </p:cNvSpPr>
          <p:nvPr>
            <p:ph type="dt" sz="half" idx="11"/>
          </p:nvPr>
        </p:nvSpPr>
        <p:spPr/>
        <p:txBody>
          <a:bodyPr/>
          <a:lstStyle/>
          <a:p>
            <a:fld id="{1D8BD707-D9CF-40AE-B4C6-C98DA3205C09}" type="datetimeFigureOut">
              <a:rPr lang="en-US" smtClean="0"/>
              <a:t>9/25/2023</a:t>
            </a:fld>
            <a:endParaRPr lang="en-US"/>
          </a:p>
        </p:txBody>
      </p:sp>
      <p:sp>
        <p:nvSpPr>
          <p:cNvPr id="5" name="Slide Number Placeholder 4">
            <a:extLst>
              <a:ext uri="{FF2B5EF4-FFF2-40B4-BE49-F238E27FC236}">
                <a16:creationId xmlns:a16="http://schemas.microsoft.com/office/drawing/2014/main" id="{6496646E-1F77-457D-A149-73F275806E87}"/>
              </a:ext>
            </a:extLst>
          </p:cNvPr>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83933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793E-77C1-4311-87C1-40ECCB26C7E8}"/>
              </a:ext>
            </a:extLst>
          </p:cNvPr>
          <p:cNvSpPr>
            <a:spLocks noGrp="1"/>
          </p:cNvSpPr>
          <p:nvPr>
            <p:ph type="title"/>
          </p:nvPr>
        </p:nvSpPr>
        <p:spPr>
          <a:xfrm>
            <a:off x="974050" y="4340794"/>
            <a:ext cx="4909899" cy="1846659"/>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1E57670-CA3E-4E48-8F14-96AE06B5AF5F}"/>
              </a:ext>
            </a:extLst>
          </p:cNvPr>
          <p:cNvSpPr>
            <a:spLocks noGrp="1"/>
          </p:cNvSpPr>
          <p:nvPr>
            <p:ph type="ftr" sz="quarter" idx="10"/>
          </p:nvPr>
        </p:nvSpPr>
        <p:spPr/>
        <p:txBody>
          <a:bodyPr/>
          <a:lstStyle/>
          <a:p>
            <a:endParaRPr lang="en-GB"/>
          </a:p>
        </p:txBody>
      </p:sp>
      <p:sp>
        <p:nvSpPr>
          <p:cNvPr id="4" name="Date Placeholder 3">
            <a:extLst>
              <a:ext uri="{FF2B5EF4-FFF2-40B4-BE49-F238E27FC236}">
                <a16:creationId xmlns:a16="http://schemas.microsoft.com/office/drawing/2014/main" id="{EFF068CB-F9C7-4261-8396-2E0928C546B4}"/>
              </a:ext>
            </a:extLst>
          </p:cNvPr>
          <p:cNvSpPr>
            <a:spLocks noGrp="1"/>
          </p:cNvSpPr>
          <p:nvPr>
            <p:ph type="dt" sz="half" idx="11"/>
          </p:nvPr>
        </p:nvSpPr>
        <p:spPr/>
        <p:txBody>
          <a:bodyPr/>
          <a:lstStyle/>
          <a:p>
            <a:fld id="{1D8BD707-D9CF-40AE-B4C6-C98DA3205C09}" type="datetimeFigureOut">
              <a:rPr lang="en-US" smtClean="0"/>
              <a:t>9/25/2023</a:t>
            </a:fld>
            <a:endParaRPr lang="en-US"/>
          </a:p>
        </p:txBody>
      </p:sp>
      <p:sp>
        <p:nvSpPr>
          <p:cNvPr id="5" name="Slide Number Placeholder 4">
            <a:extLst>
              <a:ext uri="{FF2B5EF4-FFF2-40B4-BE49-F238E27FC236}">
                <a16:creationId xmlns:a16="http://schemas.microsoft.com/office/drawing/2014/main" id="{758F42FC-583D-43B2-9E02-8BAD652ECD3D}"/>
              </a:ext>
            </a:extLst>
          </p:cNvPr>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76947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4050" y="4340795"/>
            <a:ext cx="4909899" cy="615553"/>
          </a:xfrm>
          <a:prstGeom prst="rect">
            <a:avLst/>
          </a:prstGeom>
        </p:spPr>
        <p:txBody>
          <a:bodyPr wrap="square" lIns="0" tIns="0" rIns="0" bIns="0">
            <a:spAutoFit/>
          </a:bodyPr>
          <a:lstStyle>
            <a:lvl1pPr>
              <a:defRPr sz="4000" b="0" i="0">
                <a:solidFill>
                  <a:schemeClr val="bg1"/>
                </a:solidFill>
                <a:latin typeface="Big John"/>
                <a:cs typeface="Big John"/>
              </a:defRPr>
            </a:lvl1pPr>
          </a:lstStyle>
          <a:p>
            <a:endParaRPr/>
          </a:p>
        </p:txBody>
      </p:sp>
      <p:sp>
        <p:nvSpPr>
          <p:cNvPr id="3" name="Holder 3"/>
          <p:cNvSpPr>
            <a:spLocks noGrp="1"/>
          </p:cNvSpPr>
          <p:nvPr>
            <p:ph type="body" idx="1"/>
          </p:nvPr>
        </p:nvSpPr>
        <p:spPr>
          <a:xfrm>
            <a:off x="342900" y="2278382"/>
            <a:ext cx="6172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3"/>
            <a:ext cx="2194560" cy="18141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3"/>
            <a:ext cx="1577340" cy="18141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9/25/2023</a:t>
            </a:fld>
            <a:endParaRPr lang="en-US"/>
          </a:p>
        </p:txBody>
      </p:sp>
      <p:sp>
        <p:nvSpPr>
          <p:cNvPr id="6" name="Holder 6"/>
          <p:cNvSpPr>
            <a:spLocks noGrp="1"/>
          </p:cNvSpPr>
          <p:nvPr>
            <p:ph type="sldNum" sz="quarter" idx="7"/>
          </p:nvPr>
        </p:nvSpPr>
        <p:spPr>
          <a:xfrm>
            <a:off x="4937760" y="9212583"/>
            <a:ext cx="1577340" cy="18141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293217">
        <a:defRPr>
          <a:latin typeface="+mn-lt"/>
          <a:ea typeface="+mn-ea"/>
          <a:cs typeface="+mn-cs"/>
        </a:defRPr>
      </a:lvl2pPr>
      <a:lvl3pPr marL="586435">
        <a:defRPr>
          <a:latin typeface="+mn-lt"/>
          <a:ea typeface="+mn-ea"/>
          <a:cs typeface="+mn-cs"/>
        </a:defRPr>
      </a:lvl3pPr>
      <a:lvl4pPr marL="879652">
        <a:defRPr>
          <a:latin typeface="+mn-lt"/>
          <a:ea typeface="+mn-ea"/>
          <a:cs typeface="+mn-cs"/>
        </a:defRPr>
      </a:lvl4pPr>
      <a:lvl5pPr marL="1172870">
        <a:defRPr>
          <a:latin typeface="+mn-lt"/>
          <a:ea typeface="+mn-ea"/>
          <a:cs typeface="+mn-cs"/>
        </a:defRPr>
      </a:lvl5pPr>
      <a:lvl6pPr marL="1466087">
        <a:defRPr>
          <a:latin typeface="+mn-lt"/>
          <a:ea typeface="+mn-ea"/>
          <a:cs typeface="+mn-cs"/>
        </a:defRPr>
      </a:lvl6pPr>
      <a:lvl7pPr marL="1759305">
        <a:defRPr>
          <a:latin typeface="+mn-lt"/>
          <a:ea typeface="+mn-ea"/>
          <a:cs typeface="+mn-cs"/>
        </a:defRPr>
      </a:lvl7pPr>
      <a:lvl8pPr marL="2052522">
        <a:defRPr>
          <a:latin typeface="+mn-lt"/>
          <a:ea typeface="+mn-ea"/>
          <a:cs typeface="+mn-cs"/>
        </a:defRPr>
      </a:lvl8pPr>
      <a:lvl9pPr marL="2345739">
        <a:defRPr>
          <a:latin typeface="+mn-lt"/>
          <a:ea typeface="+mn-ea"/>
          <a:cs typeface="+mn-cs"/>
        </a:defRPr>
      </a:lvl9pPr>
    </p:bodyStyle>
    <p:otherStyle>
      <a:lvl1pPr marL="0">
        <a:defRPr>
          <a:latin typeface="+mn-lt"/>
          <a:ea typeface="+mn-ea"/>
          <a:cs typeface="+mn-cs"/>
        </a:defRPr>
      </a:lvl1pPr>
      <a:lvl2pPr marL="293217">
        <a:defRPr>
          <a:latin typeface="+mn-lt"/>
          <a:ea typeface="+mn-ea"/>
          <a:cs typeface="+mn-cs"/>
        </a:defRPr>
      </a:lvl2pPr>
      <a:lvl3pPr marL="586435">
        <a:defRPr>
          <a:latin typeface="+mn-lt"/>
          <a:ea typeface="+mn-ea"/>
          <a:cs typeface="+mn-cs"/>
        </a:defRPr>
      </a:lvl3pPr>
      <a:lvl4pPr marL="879652">
        <a:defRPr>
          <a:latin typeface="+mn-lt"/>
          <a:ea typeface="+mn-ea"/>
          <a:cs typeface="+mn-cs"/>
        </a:defRPr>
      </a:lvl4pPr>
      <a:lvl5pPr marL="1172870">
        <a:defRPr>
          <a:latin typeface="+mn-lt"/>
          <a:ea typeface="+mn-ea"/>
          <a:cs typeface="+mn-cs"/>
        </a:defRPr>
      </a:lvl5pPr>
      <a:lvl6pPr marL="1466087">
        <a:defRPr>
          <a:latin typeface="+mn-lt"/>
          <a:ea typeface="+mn-ea"/>
          <a:cs typeface="+mn-cs"/>
        </a:defRPr>
      </a:lvl6pPr>
      <a:lvl7pPr marL="1759305">
        <a:defRPr>
          <a:latin typeface="+mn-lt"/>
          <a:ea typeface="+mn-ea"/>
          <a:cs typeface="+mn-cs"/>
        </a:defRPr>
      </a:lvl7pPr>
      <a:lvl8pPr marL="2052522">
        <a:defRPr>
          <a:latin typeface="+mn-lt"/>
          <a:ea typeface="+mn-ea"/>
          <a:cs typeface="+mn-cs"/>
        </a:defRPr>
      </a:lvl8pPr>
      <a:lvl9pPr marL="234573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mailto:hello@impactfood.co.uk" TargetMode="External"/><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late of food&#10;&#10;Description automatically generated with low confidence">
            <a:extLst>
              <a:ext uri="{FF2B5EF4-FFF2-40B4-BE49-F238E27FC236}">
                <a16:creationId xmlns:a16="http://schemas.microsoft.com/office/drawing/2014/main" id="{554C2924-953A-4D47-A6A4-867D83ECE8F7}"/>
              </a:ext>
            </a:extLst>
          </p:cNvPr>
          <p:cNvPicPr>
            <a:picLocks noChangeAspect="1"/>
          </p:cNvPicPr>
          <p:nvPr/>
        </p:nvPicPr>
        <p:blipFill rotWithShape="1">
          <a:blip r:embed="rId2">
            <a:extLst>
              <a:ext uri="{28A0092B-C50C-407E-A947-70E740481C1C}">
                <a14:useLocalDpi xmlns:a14="http://schemas.microsoft.com/office/drawing/2010/main" val="0"/>
              </a:ext>
            </a:extLst>
          </a:blip>
          <a:srcRect l="32522" t="-225" r="19143" b="225"/>
          <a:stretch/>
        </p:blipFill>
        <p:spPr>
          <a:xfrm rot="5400000">
            <a:off x="-1564273" y="1145642"/>
            <a:ext cx="9986546" cy="7245418"/>
          </a:xfrm>
          <a:prstGeom prst="rect">
            <a:avLst/>
          </a:prstGeom>
        </p:spPr>
      </p:pic>
      <p:sp>
        <p:nvSpPr>
          <p:cNvPr id="2" name="object 2"/>
          <p:cNvSpPr txBox="1">
            <a:spLocks noGrp="1"/>
          </p:cNvSpPr>
          <p:nvPr>
            <p:ph type="title"/>
          </p:nvPr>
        </p:nvSpPr>
        <p:spPr>
          <a:xfrm>
            <a:off x="179699" y="1794639"/>
            <a:ext cx="6450755" cy="3472123"/>
          </a:xfrm>
          <a:prstGeom prst="rect">
            <a:avLst/>
          </a:prstGeom>
        </p:spPr>
        <p:txBody>
          <a:bodyPr vert="horz" wrap="square" lIns="0" tIns="8146" rIns="0" bIns="0" rtlCol="0" anchor="t">
            <a:spAutoFit/>
          </a:bodyPr>
          <a:lstStyle/>
          <a:p>
            <a:pPr marL="6923" marR="3258" algn="ctr">
              <a:lnSpc>
                <a:spcPct val="150000"/>
              </a:lnSpc>
              <a:spcBef>
                <a:spcPts val="64"/>
              </a:spcBef>
            </a:pPr>
            <a:r>
              <a:rPr lang="en-GB">
                <a:solidFill>
                  <a:srgbClr val="212851"/>
                </a:solidFill>
              </a:rPr>
              <a:t>A </a:t>
            </a:r>
            <a:r>
              <a:rPr lang="en-GB" spc="-22">
                <a:solidFill>
                  <a:srgbClr val="212851"/>
                </a:solidFill>
              </a:rPr>
              <a:t>WARM </a:t>
            </a:r>
            <a:r>
              <a:rPr lang="en-GB" spc="29">
                <a:solidFill>
                  <a:srgbClr val="212851"/>
                </a:solidFill>
              </a:rPr>
              <a:t>WELCOME </a:t>
            </a:r>
            <a:r>
              <a:rPr lang="en-GB" spc="16">
                <a:solidFill>
                  <a:srgbClr val="212851"/>
                </a:solidFill>
              </a:rPr>
              <a:t>FROM</a:t>
            </a:r>
            <a:br>
              <a:rPr lang="en-GB" spc="16">
                <a:solidFill>
                  <a:srgbClr val="212851"/>
                </a:solidFill>
              </a:rPr>
            </a:br>
            <a:r>
              <a:rPr lang="en-GB" spc="-6">
                <a:solidFill>
                  <a:srgbClr val="212851"/>
                </a:solidFill>
              </a:rPr>
              <a:t> </a:t>
            </a:r>
            <a:br>
              <a:rPr lang="en-GB" spc="-6">
                <a:solidFill>
                  <a:srgbClr val="212851"/>
                </a:solidFill>
              </a:rPr>
            </a:br>
            <a:br>
              <a:rPr lang="en-GB" sz="2822" spc="44"/>
            </a:br>
            <a:br>
              <a:rPr lang="en-GB" spc="44"/>
            </a:br>
            <a:r>
              <a:rPr lang="en-GB" spc="44"/>
              <a:t> </a:t>
            </a:r>
            <a:br>
              <a:rPr lang="en-GB" spc="44">
                <a:latin typeface="Big John" panose="02000000000000000000" pitchFamily="50" charset="0"/>
              </a:rPr>
            </a:br>
            <a:endParaRPr lang="en-GB" spc="44"/>
          </a:p>
        </p:txBody>
      </p:sp>
      <p:pic>
        <p:nvPicPr>
          <p:cNvPr id="22" name="Picture 21" descr="Icon&#10;&#10;Description automatically generated">
            <a:extLst>
              <a:ext uri="{FF2B5EF4-FFF2-40B4-BE49-F238E27FC236}">
                <a16:creationId xmlns:a16="http://schemas.microsoft.com/office/drawing/2014/main" id="{21C56120-9516-534C-B4A1-0903AA257D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91069" y="-224922"/>
            <a:ext cx="1335137" cy="1249611"/>
          </a:xfrm>
          <a:prstGeom prst="rect">
            <a:avLst/>
          </a:prstGeom>
        </p:spPr>
      </p:pic>
      <p:sp>
        <p:nvSpPr>
          <p:cNvPr id="17" name="TextBox 16">
            <a:extLst>
              <a:ext uri="{FF2B5EF4-FFF2-40B4-BE49-F238E27FC236}">
                <a16:creationId xmlns:a16="http://schemas.microsoft.com/office/drawing/2014/main" id="{5408E7B5-2D8B-4235-81BC-47FFABE9A60D}"/>
              </a:ext>
            </a:extLst>
          </p:cNvPr>
          <p:cNvSpPr txBox="1"/>
          <p:nvPr/>
        </p:nvSpPr>
        <p:spPr>
          <a:xfrm>
            <a:off x="694095" y="3536274"/>
            <a:ext cx="5428568" cy="1661993"/>
          </a:xfrm>
          <a:prstGeom prst="rect">
            <a:avLst/>
          </a:prstGeom>
          <a:noFill/>
        </p:spPr>
        <p:txBody>
          <a:bodyPr wrap="square" lIns="91440" tIns="45720" rIns="91440" bIns="45720" anchor="t">
            <a:spAutoFit/>
          </a:bodyPr>
          <a:lstStyle/>
          <a:p>
            <a:pPr algn="ctr"/>
            <a:r>
              <a:rPr lang="en-GB" sz="2550" spc="6" dirty="0">
                <a:solidFill>
                  <a:srgbClr val="212851"/>
                </a:solidFill>
                <a:latin typeface="Big John"/>
                <a:cs typeface="Heebo Black"/>
              </a:rPr>
              <a:t>Your</a:t>
            </a:r>
            <a:r>
              <a:rPr lang="en-GB" sz="2550" spc="58" dirty="0">
                <a:solidFill>
                  <a:srgbClr val="212851"/>
                </a:solidFill>
                <a:latin typeface="Big John"/>
                <a:cs typeface="Heebo Black"/>
              </a:rPr>
              <a:t> </a:t>
            </a:r>
            <a:endParaRPr lang="en-GB" sz="2565" spc="58" dirty="0">
              <a:solidFill>
                <a:srgbClr val="212851"/>
              </a:solidFill>
              <a:latin typeface="Big John" panose="02000000000000000000" pitchFamily="50" charset="0"/>
              <a:cs typeface="Heebo Black" panose="00000A00000000000000" pitchFamily="2" charset="-79"/>
            </a:endParaRPr>
          </a:p>
          <a:p>
            <a:pPr algn="ctr"/>
            <a:r>
              <a:rPr lang="en-GB" sz="2550" spc="13" dirty="0">
                <a:solidFill>
                  <a:srgbClr val="D0325C"/>
                </a:solidFill>
                <a:latin typeface="Big John"/>
                <a:cs typeface="Heebo Black"/>
              </a:rPr>
              <a:t> restaurant</a:t>
            </a:r>
            <a:r>
              <a:rPr lang="en-GB" sz="2550" spc="86" dirty="0">
                <a:solidFill>
                  <a:srgbClr val="D0325C"/>
                </a:solidFill>
                <a:latin typeface="Big John"/>
                <a:cs typeface="Heebo Black"/>
              </a:rPr>
              <a:t> </a:t>
            </a:r>
            <a:r>
              <a:rPr lang="en-GB" sz="2550" spc="44" dirty="0">
                <a:solidFill>
                  <a:srgbClr val="212851"/>
                </a:solidFill>
                <a:latin typeface="Big John"/>
                <a:cs typeface="Heebo Black"/>
              </a:rPr>
              <a:t>provider</a:t>
            </a:r>
          </a:p>
          <a:p>
            <a:pPr algn="ctr"/>
            <a:r>
              <a:rPr lang="en-GB" sz="2550" spc="44" dirty="0">
                <a:solidFill>
                  <a:srgbClr val="212851"/>
                </a:solidFill>
                <a:latin typeface="Big John"/>
                <a:cs typeface="Heebo Black"/>
              </a:rPr>
              <a:t>at</a:t>
            </a:r>
          </a:p>
          <a:p>
            <a:pPr algn="ctr"/>
            <a:r>
              <a:rPr lang="en-GB" sz="2550" spc="44" dirty="0">
                <a:solidFill>
                  <a:srgbClr val="212851"/>
                </a:solidFill>
                <a:latin typeface="Big John"/>
                <a:cs typeface="Heebo Black"/>
              </a:rPr>
              <a:t>Bristol Free School</a:t>
            </a:r>
          </a:p>
        </p:txBody>
      </p:sp>
      <p:pic>
        <p:nvPicPr>
          <p:cNvPr id="6" name="Picture 5" descr="Text&#10;&#10;Description automatically generated with medium confidence">
            <a:extLst>
              <a:ext uri="{FF2B5EF4-FFF2-40B4-BE49-F238E27FC236}">
                <a16:creationId xmlns:a16="http://schemas.microsoft.com/office/drawing/2014/main" id="{F1943176-5808-47FA-8038-E910814EF41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59687" y="1907118"/>
            <a:ext cx="3344422" cy="18816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62F392-9730-43CD-A571-638F10747560}"/>
              </a:ext>
            </a:extLst>
          </p:cNvPr>
          <p:cNvSpPr/>
          <p:nvPr/>
        </p:nvSpPr>
        <p:spPr>
          <a:xfrm>
            <a:off x="72018" y="713583"/>
            <a:ext cx="407372" cy="639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6" name="object 2">
            <a:extLst>
              <a:ext uri="{FF2B5EF4-FFF2-40B4-BE49-F238E27FC236}">
                <a16:creationId xmlns:a16="http://schemas.microsoft.com/office/drawing/2014/main" id="{66C7C1A9-1835-4FC0-85D6-C02CA36C0491}"/>
              </a:ext>
            </a:extLst>
          </p:cNvPr>
          <p:cNvSpPr txBox="1"/>
          <p:nvPr/>
        </p:nvSpPr>
        <p:spPr>
          <a:xfrm>
            <a:off x="479390" y="903607"/>
            <a:ext cx="3193957" cy="8296713"/>
          </a:xfrm>
          <a:prstGeom prst="rect">
            <a:avLst/>
          </a:prstGeom>
        </p:spPr>
        <p:txBody>
          <a:bodyPr vert="horz" wrap="square" lIns="0" tIns="8146" rIns="0" bIns="0" rtlCol="0" anchor="t">
            <a:spAutoFit/>
          </a:bodyPr>
          <a:lstStyle/>
          <a:p>
            <a:pPr marL="26035" marR="56515">
              <a:lnSpc>
                <a:spcPct val="123900"/>
              </a:lnSpc>
              <a:spcBef>
                <a:spcPts val="64"/>
              </a:spcBef>
            </a:pPr>
            <a:r>
              <a:rPr sz="750" b="1" spc="-6" dirty="0">
                <a:solidFill>
                  <a:srgbClr val="172A52"/>
                </a:solidFill>
                <a:latin typeface="Heebo Black"/>
                <a:cs typeface="Heebo Black"/>
              </a:rPr>
              <a:t>We </a:t>
            </a:r>
            <a:r>
              <a:rPr sz="750" b="1" spc="13" dirty="0">
                <a:solidFill>
                  <a:srgbClr val="172A52"/>
                </a:solidFill>
                <a:latin typeface="Heebo Black"/>
                <a:cs typeface="Heebo Black"/>
              </a:rPr>
              <a:t>are delighted </a:t>
            </a:r>
            <a:r>
              <a:rPr sz="750" b="1" spc="6" dirty="0">
                <a:solidFill>
                  <a:srgbClr val="172A52"/>
                </a:solidFill>
                <a:latin typeface="Heebo Black"/>
                <a:cs typeface="Heebo Black"/>
              </a:rPr>
              <a:t>to </a:t>
            </a:r>
            <a:r>
              <a:rPr sz="750" b="1" spc="19" dirty="0">
                <a:solidFill>
                  <a:srgbClr val="172A52"/>
                </a:solidFill>
                <a:latin typeface="Heebo Black"/>
                <a:cs typeface="Heebo Black"/>
              </a:rPr>
              <a:t>partner </a:t>
            </a:r>
            <a:r>
              <a:rPr sz="750" b="1" spc="13" dirty="0">
                <a:solidFill>
                  <a:srgbClr val="172A52"/>
                </a:solidFill>
                <a:latin typeface="Heebo Black"/>
                <a:cs typeface="Heebo Black"/>
              </a:rPr>
              <a:t>with </a:t>
            </a:r>
            <a:r>
              <a:rPr sz="750" b="1" spc="16" dirty="0">
                <a:solidFill>
                  <a:srgbClr val="172A52"/>
                </a:solidFill>
                <a:latin typeface="Heebo Black"/>
                <a:cs typeface="Heebo Black"/>
              </a:rPr>
              <a:t>the </a:t>
            </a:r>
            <a:r>
              <a:rPr sz="750" b="1" spc="19" dirty="0">
                <a:solidFill>
                  <a:srgbClr val="172A52"/>
                </a:solidFill>
                <a:latin typeface="Heebo Black"/>
                <a:cs typeface="Heebo Black"/>
              </a:rPr>
              <a:t>students</a:t>
            </a:r>
            <a:r>
              <a:rPr lang="en-GB" sz="750" b="1" spc="19" dirty="0">
                <a:solidFill>
                  <a:srgbClr val="172A52"/>
                </a:solidFill>
                <a:latin typeface="Heebo Black"/>
                <a:cs typeface="Heebo Black"/>
              </a:rPr>
              <a:t>,</a:t>
            </a:r>
            <a:r>
              <a:rPr sz="750" b="1" spc="19" dirty="0">
                <a:solidFill>
                  <a:srgbClr val="172A52"/>
                </a:solidFill>
                <a:latin typeface="Heebo Black"/>
                <a:cs typeface="Heebo Black"/>
              </a:rPr>
              <a:t> </a:t>
            </a:r>
            <a:r>
              <a:rPr lang="en-GB" sz="750" b="1" spc="13" dirty="0">
                <a:solidFill>
                  <a:srgbClr val="172A52"/>
                </a:solidFill>
                <a:latin typeface="Heebo Black"/>
                <a:cs typeface="Heebo Black"/>
              </a:rPr>
              <a:t>teachers, and </a:t>
            </a:r>
            <a:r>
              <a:rPr sz="750" b="1" spc="19" dirty="0">
                <a:solidFill>
                  <a:srgbClr val="172A52"/>
                </a:solidFill>
                <a:latin typeface="Heebo Black"/>
                <a:cs typeface="Heebo Black"/>
              </a:rPr>
              <a:t>staff </a:t>
            </a:r>
            <a:r>
              <a:rPr lang="en-GB" sz="750" b="1" spc="6" dirty="0">
                <a:solidFill>
                  <a:srgbClr val="172A52"/>
                </a:solidFill>
                <a:latin typeface="Heebo Black"/>
                <a:cs typeface="Heebo Black"/>
              </a:rPr>
              <a:t>at Bristol Free School.</a:t>
            </a:r>
            <a:endParaRPr lang="en-GB" sz="750" b="1" spc="4" dirty="0">
              <a:solidFill>
                <a:srgbClr val="172A52"/>
              </a:solidFill>
              <a:latin typeface="Heebo Black"/>
              <a:cs typeface="Heebo Black"/>
            </a:endParaRPr>
          </a:p>
          <a:p>
            <a:pPr>
              <a:spcBef>
                <a:spcPts val="26"/>
              </a:spcBef>
            </a:pPr>
            <a:endParaRPr sz="650" dirty="0">
              <a:latin typeface="Times New Roman"/>
              <a:cs typeface="Times New Roman"/>
            </a:endParaRPr>
          </a:p>
          <a:p>
            <a:pPr marL="26035" marR="159385">
              <a:lnSpc>
                <a:spcPct val="116700"/>
              </a:lnSpc>
            </a:pPr>
            <a:r>
              <a:rPr lang="en-GB" sz="650" spc="6" dirty="0">
                <a:solidFill>
                  <a:srgbClr val="172A52"/>
                </a:solidFill>
                <a:latin typeface="Heebo Light"/>
                <a:cs typeface="Heebo Light"/>
              </a:rPr>
              <a:t>Our aim, along </a:t>
            </a:r>
            <a:r>
              <a:rPr lang="en-GB" sz="650" spc="4" dirty="0">
                <a:solidFill>
                  <a:srgbClr val="172A52"/>
                </a:solidFill>
                <a:latin typeface="Heebo Light"/>
                <a:cs typeface="Heebo Light"/>
              </a:rPr>
              <a:t>with </a:t>
            </a:r>
            <a:r>
              <a:rPr lang="en-GB" sz="650" spc="6" dirty="0">
                <a:solidFill>
                  <a:srgbClr val="172A52"/>
                </a:solidFill>
                <a:latin typeface="Heebo Light"/>
                <a:cs typeface="Heebo Light"/>
              </a:rPr>
              <a:t>the </a:t>
            </a:r>
            <a:r>
              <a:rPr lang="en-GB" sz="650" spc="10" dirty="0">
                <a:solidFill>
                  <a:srgbClr val="172A52"/>
                </a:solidFill>
                <a:latin typeface="Heebo Light"/>
                <a:cs typeface="Heebo Light"/>
              </a:rPr>
              <a:t>school, </a:t>
            </a:r>
            <a:r>
              <a:rPr lang="en-GB" sz="650" dirty="0">
                <a:solidFill>
                  <a:srgbClr val="172A52"/>
                </a:solidFill>
                <a:latin typeface="Heebo Light"/>
                <a:cs typeface="Heebo Light"/>
              </a:rPr>
              <a:t>is </a:t>
            </a:r>
            <a:r>
              <a:rPr lang="en-GB" sz="650" spc="-6" dirty="0">
                <a:solidFill>
                  <a:srgbClr val="172A52"/>
                </a:solidFill>
                <a:latin typeface="Heebo Light"/>
                <a:cs typeface="Heebo Light"/>
              </a:rPr>
              <a:t>to </a:t>
            </a:r>
            <a:r>
              <a:rPr lang="en-GB" sz="650" spc="4" dirty="0">
                <a:solidFill>
                  <a:srgbClr val="172A52"/>
                </a:solidFill>
                <a:latin typeface="Heebo Light"/>
                <a:cs typeface="Heebo Light"/>
              </a:rPr>
              <a:t>provide </a:t>
            </a:r>
            <a:r>
              <a:rPr lang="en-GB" sz="650" spc="6" dirty="0">
                <a:solidFill>
                  <a:srgbClr val="172A52"/>
                </a:solidFill>
                <a:latin typeface="Heebo Light"/>
                <a:cs typeface="Heebo Light"/>
              </a:rPr>
              <a:t>all students </a:t>
            </a:r>
            <a:r>
              <a:rPr lang="en-GB" sz="650" spc="4" dirty="0">
                <a:solidFill>
                  <a:srgbClr val="172A52"/>
                </a:solidFill>
                <a:latin typeface="Heebo Light"/>
                <a:cs typeface="Heebo Light"/>
              </a:rPr>
              <a:t>with an </a:t>
            </a:r>
            <a:r>
              <a:rPr lang="en-GB" sz="650" spc="4" dirty="0">
                <a:solidFill>
                  <a:srgbClr val="172A52"/>
                </a:solidFill>
                <a:latin typeface="Heebo Black"/>
                <a:cs typeface="Heebo Black"/>
              </a:rPr>
              <a:t>exceptional</a:t>
            </a:r>
            <a:r>
              <a:rPr lang="en-GB" sz="650" spc="42" dirty="0">
                <a:solidFill>
                  <a:srgbClr val="172A52"/>
                </a:solidFill>
                <a:latin typeface="Heebo Black"/>
                <a:cs typeface="Heebo Black"/>
              </a:rPr>
              <a:t> </a:t>
            </a:r>
            <a:r>
              <a:rPr lang="en-GB" sz="650" spc="4" dirty="0">
                <a:solidFill>
                  <a:srgbClr val="172A52"/>
                </a:solidFill>
                <a:latin typeface="Heebo Black"/>
                <a:cs typeface="Heebo Black"/>
              </a:rPr>
              <a:t>catering</a:t>
            </a:r>
            <a:r>
              <a:rPr lang="en-GB" sz="650" spc="44" dirty="0">
                <a:solidFill>
                  <a:srgbClr val="172A52"/>
                </a:solidFill>
                <a:latin typeface="Heebo Black"/>
                <a:cs typeface="Heebo Black"/>
              </a:rPr>
              <a:t> </a:t>
            </a:r>
            <a:r>
              <a:rPr lang="en-GB" sz="650" spc="6" dirty="0">
                <a:solidFill>
                  <a:srgbClr val="172A52"/>
                </a:solidFill>
                <a:latin typeface="Heebo Black"/>
                <a:cs typeface="Heebo Black"/>
              </a:rPr>
              <a:t>experience</a:t>
            </a:r>
            <a:r>
              <a:rPr lang="en-GB" sz="650" spc="6" dirty="0">
                <a:solidFill>
                  <a:srgbClr val="172A52"/>
                </a:solidFill>
                <a:latin typeface="Heebo Light"/>
                <a:cs typeface="Heebo Light"/>
              </a:rPr>
              <a:t>.</a:t>
            </a:r>
            <a:r>
              <a:rPr lang="en-GB" sz="650" spc="42" dirty="0">
                <a:solidFill>
                  <a:srgbClr val="172A52"/>
                </a:solidFill>
                <a:latin typeface="Heebo Light"/>
                <a:cs typeface="Heebo Light"/>
              </a:rPr>
              <a:t> O</a:t>
            </a:r>
            <a:r>
              <a:rPr lang="en-GB" sz="650" spc="-6" dirty="0">
                <a:solidFill>
                  <a:srgbClr val="172A52"/>
                </a:solidFill>
                <a:latin typeface="Heebo Light"/>
                <a:cs typeface="Heebo Light"/>
              </a:rPr>
              <a:t>ur very talented Executive Chef and the fantastic catering team will be serving </a:t>
            </a:r>
            <a:r>
              <a:rPr lang="en-GB" sz="650" spc="4" dirty="0">
                <a:solidFill>
                  <a:srgbClr val="172A52"/>
                </a:solidFill>
                <a:latin typeface="Heebo Light"/>
                <a:cs typeface="Heebo Light"/>
              </a:rPr>
              <a:t>exciting</a:t>
            </a:r>
            <a:r>
              <a:rPr lang="en-GB" sz="650" spc="44" dirty="0">
                <a:solidFill>
                  <a:srgbClr val="172A52"/>
                </a:solidFill>
                <a:latin typeface="Heebo Light"/>
                <a:cs typeface="Heebo Light"/>
              </a:rPr>
              <a:t> </a:t>
            </a:r>
            <a:r>
              <a:rPr lang="en-GB" sz="650" spc="6" dirty="0">
                <a:solidFill>
                  <a:srgbClr val="172A52"/>
                </a:solidFill>
                <a:latin typeface="Heebo Light"/>
                <a:cs typeface="Heebo Light"/>
              </a:rPr>
              <a:t>menus</a:t>
            </a:r>
            <a:r>
              <a:rPr lang="en-GB" sz="650" spc="42" dirty="0">
                <a:solidFill>
                  <a:srgbClr val="172A52"/>
                </a:solidFill>
                <a:latin typeface="Heebo Light"/>
                <a:cs typeface="Heebo Light"/>
              </a:rPr>
              <a:t> </a:t>
            </a:r>
            <a:r>
              <a:rPr lang="en-GB" sz="650" spc="4" dirty="0">
                <a:solidFill>
                  <a:srgbClr val="172A52"/>
                </a:solidFill>
                <a:latin typeface="Heebo Light"/>
                <a:cs typeface="Heebo Light"/>
              </a:rPr>
              <a:t>packed</a:t>
            </a:r>
            <a:r>
              <a:rPr lang="en-GB" sz="650" spc="44" dirty="0">
                <a:solidFill>
                  <a:srgbClr val="172A52"/>
                </a:solidFill>
                <a:latin typeface="Heebo Light"/>
                <a:cs typeface="Heebo Light"/>
              </a:rPr>
              <a:t> </a:t>
            </a:r>
            <a:r>
              <a:rPr lang="en-GB" sz="650" spc="4" dirty="0">
                <a:solidFill>
                  <a:srgbClr val="172A52"/>
                </a:solidFill>
                <a:latin typeface="Heebo Light"/>
                <a:cs typeface="Heebo Light"/>
              </a:rPr>
              <a:t>with</a:t>
            </a:r>
            <a:r>
              <a:rPr lang="en-GB" sz="650" dirty="0">
                <a:latin typeface="Heebo Light"/>
                <a:cs typeface="Heebo Light"/>
              </a:rPr>
              <a:t> </a:t>
            </a:r>
            <a:r>
              <a:rPr lang="en-GB" sz="650" spc="6" dirty="0">
                <a:solidFill>
                  <a:srgbClr val="172A52"/>
                </a:solidFill>
                <a:latin typeface="Heebo Black"/>
                <a:cs typeface="Heebo Black"/>
              </a:rPr>
              <a:t>healthy ingredients</a:t>
            </a:r>
            <a:r>
              <a:rPr lang="en-GB" sz="650" spc="6" dirty="0">
                <a:solidFill>
                  <a:srgbClr val="172A52"/>
                </a:solidFill>
                <a:latin typeface="Heebo Light"/>
                <a:cs typeface="Heebo Light"/>
              </a:rPr>
              <a:t>, that are </a:t>
            </a:r>
            <a:r>
              <a:rPr lang="en-GB" sz="650" spc="4" dirty="0">
                <a:solidFill>
                  <a:srgbClr val="172A52"/>
                </a:solidFill>
                <a:latin typeface="Heebo Light"/>
                <a:cs typeface="Heebo Light"/>
              </a:rPr>
              <a:t>full of variety, and with loads of interesting new things to try</a:t>
            </a:r>
            <a:r>
              <a:rPr lang="en-GB" sz="650" spc="6" dirty="0">
                <a:solidFill>
                  <a:srgbClr val="172A52"/>
                </a:solidFill>
                <a:latin typeface="Heebo Light"/>
                <a:cs typeface="Heebo Light"/>
              </a:rPr>
              <a:t>. It’s important that the food tastes as good as it looks, and we’re sure you won’t be disappointed.</a:t>
            </a:r>
            <a:endParaRPr lang="en-GB" sz="650" dirty="0">
              <a:latin typeface="Heebo Light"/>
              <a:cs typeface="Heebo Light"/>
            </a:endParaRPr>
          </a:p>
          <a:p>
            <a:pPr marL="26035" marR="3175">
              <a:lnSpc>
                <a:spcPct val="116700"/>
              </a:lnSpc>
            </a:pPr>
            <a:endParaRPr lang="en-GB" sz="898" spc="13" dirty="0">
              <a:solidFill>
                <a:srgbClr val="CF3B63"/>
              </a:solidFill>
              <a:latin typeface="Heebo Light"/>
              <a:cs typeface="Heebo Black"/>
            </a:endParaRPr>
          </a:p>
          <a:p>
            <a:pPr marL="26035" marR="3175">
              <a:lnSpc>
                <a:spcPct val="116700"/>
              </a:lnSpc>
            </a:pPr>
            <a:r>
              <a:rPr lang="en-GB" sz="750" spc="13" dirty="0">
                <a:solidFill>
                  <a:srgbClr val="D0325C"/>
                </a:solidFill>
                <a:latin typeface="Big John"/>
                <a:cs typeface="Heebo Black"/>
              </a:rPr>
              <a:t>What’s on the menu?</a:t>
            </a:r>
            <a:endParaRPr lang="en-GB" sz="750" spc="19" dirty="0">
              <a:solidFill>
                <a:srgbClr val="D0325C"/>
              </a:solidFill>
              <a:latin typeface="Big John"/>
              <a:cs typeface="Heebo Black"/>
            </a:endParaRPr>
          </a:p>
          <a:p>
            <a:pPr marL="26035" marR="3175">
              <a:lnSpc>
                <a:spcPct val="116700"/>
              </a:lnSpc>
            </a:pPr>
            <a:r>
              <a:rPr lang="en-GB" sz="650" dirty="0">
                <a:solidFill>
                  <a:srgbClr val="172A52"/>
                </a:solidFill>
                <a:latin typeface="Heebo Light"/>
                <a:cs typeface="Heebo Light"/>
              </a:rPr>
              <a:t>Innovate has long been considered the most inventive school caterer and that’s because we’re very clear about our food. All our dishes are prepared every day using quality, fresh and seasonal ingredients that are responsibly sourced. As well as ensuring the food on the plate is healthy, we want our customers to understand the importance of eating the right foods and help them with their food and nutrition journey. Here’s a taste of what’s to come:</a:t>
            </a:r>
          </a:p>
          <a:p>
            <a:pPr>
              <a:spcBef>
                <a:spcPts val="4"/>
              </a:spcBef>
            </a:pPr>
            <a:endParaRPr sz="650" dirty="0">
              <a:latin typeface="Times New Roman"/>
              <a:cs typeface="Times New Roman"/>
            </a:endParaRPr>
          </a:p>
          <a:p>
            <a:pPr marL="26035" marR="220980">
              <a:lnSpc>
                <a:spcPct val="116700"/>
              </a:lnSpc>
              <a:spcBef>
                <a:spcPts val="4"/>
              </a:spcBef>
              <a:buSzPct val="107142"/>
              <a:tabLst>
                <a:tab pos="319689" algn="l"/>
                <a:tab pos="320095" algn="l"/>
              </a:tabLst>
            </a:pPr>
            <a:r>
              <a:rPr sz="650" dirty="0">
                <a:solidFill>
                  <a:srgbClr val="172A52"/>
                </a:solidFill>
                <a:latin typeface="Heebo Black"/>
                <a:cs typeface="Heebo Black"/>
              </a:rPr>
              <a:t>A </a:t>
            </a:r>
            <a:r>
              <a:rPr sz="650" spc="10" dirty="0">
                <a:solidFill>
                  <a:srgbClr val="172A52"/>
                </a:solidFill>
                <a:latin typeface="Heebo Black"/>
                <a:cs typeface="Heebo Black"/>
              </a:rPr>
              <a:t>huge </a:t>
            </a:r>
            <a:r>
              <a:rPr sz="650" spc="13" dirty="0">
                <a:solidFill>
                  <a:srgbClr val="172A52"/>
                </a:solidFill>
                <a:latin typeface="Heebo Black"/>
                <a:cs typeface="Heebo Black"/>
              </a:rPr>
              <a:t>selection </a:t>
            </a:r>
            <a:r>
              <a:rPr sz="650" spc="6" dirty="0">
                <a:solidFill>
                  <a:srgbClr val="172A52"/>
                </a:solidFill>
                <a:latin typeface="Heebo Black"/>
                <a:cs typeface="Heebo Black"/>
              </a:rPr>
              <a:t>of </a:t>
            </a:r>
            <a:r>
              <a:rPr lang="en-GB" sz="650" spc="6" dirty="0">
                <a:solidFill>
                  <a:srgbClr val="172A52"/>
                </a:solidFill>
                <a:latin typeface="Heebo Black"/>
                <a:cs typeface="Heebo Black"/>
              </a:rPr>
              <a:t>'</a:t>
            </a:r>
            <a:r>
              <a:rPr sz="650" spc="13" dirty="0">
                <a:solidFill>
                  <a:srgbClr val="172A52"/>
                </a:solidFill>
                <a:latin typeface="Heebo Black"/>
                <a:cs typeface="Heebo Black"/>
              </a:rPr>
              <a:t>grab and </a:t>
            </a:r>
            <a:r>
              <a:rPr sz="650" spc="6" dirty="0">
                <a:solidFill>
                  <a:srgbClr val="172A52"/>
                </a:solidFill>
                <a:latin typeface="Heebo Black"/>
                <a:cs typeface="Heebo Black"/>
              </a:rPr>
              <a:t>go</a:t>
            </a:r>
            <a:r>
              <a:rPr lang="en-GB" sz="650" spc="6" dirty="0">
                <a:solidFill>
                  <a:srgbClr val="172A52"/>
                </a:solidFill>
                <a:latin typeface="Heebo Black"/>
                <a:cs typeface="Heebo Black"/>
              </a:rPr>
              <a:t>'</a:t>
            </a:r>
            <a:r>
              <a:rPr sz="650" spc="6" dirty="0">
                <a:solidFill>
                  <a:srgbClr val="172A52"/>
                </a:solidFill>
                <a:latin typeface="Heebo Black"/>
                <a:cs typeface="Heebo Black"/>
              </a:rPr>
              <a:t> </a:t>
            </a:r>
            <a:r>
              <a:rPr sz="650" spc="13" dirty="0">
                <a:solidFill>
                  <a:srgbClr val="172A52"/>
                </a:solidFill>
                <a:latin typeface="Heebo Black"/>
                <a:cs typeface="Heebo Black"/>
              </a:rPr>
              <a:t>items</a:t>
            </a:r>
            <a:r>
              <a:rPr sz="650" spc="13" dirty="0">
                <a:solidFill>
                  <a:srgbClr val="172A52"/>
                </a:solidFill>
                <a:latin typeface="Heebo Light"/>
                <a:cs typeface="Heebo Light"/>
              </a:rPr>
              <a:t> </a:t>
            </a:r>
            <a:r>
              <a:rPr lang="en-GB" sz="650" spc="6" dirty="0">
                <a:solidFill>
                  <a:srgbClr val="172A52"/>
                </a:solidFill>
                <a:latin typeface="Heebo Light"/>
                <a:cs typeface="Heebo Light"/>
              </a:rPr>
              <a:t>including </a:t>
            </a:r>
            <a:r>
              <a:rPr lang="en-GB" sz="650" spc="10" dirty="0">
                <a:solidFill>
                  <a:srgbClr val="172A52"/>
                </a:solidFill>
                <a:latin typeface="Heebo Light"/>
                <a:cs typeface="Heebo Light"/>
              </a:rPr>
              <a:t>baguettes, </a:t>
            </a:r>
            <a:r>
              <a:rPr lang="en-GB" sz="650" spc="4" dirty="0">
                <a:solidFill>
                  <a:srgbClr val="172A52"/>
                </a:solidFill>
                <a:latin typeface="Heebo Light"/>
                <a:cs typeface="Heebo Light"/>
              </a:rPr>
              <a:t>paninis, </a:t>
            </a:r>
            <a:r>
              <a:rPr lang="en-GB" sz="650" spc="6" dirty="0">
                <a:solidFill>
                  <a:srgbClr val="172A52"/>
                </a:solidFill>
                <a:latin typeface="Heebo Light"/>
                <a:cs typeface="Heebo Light"/>
              </a:rPr>
              <a:t>burritos </a:t>
            </a:r>
            <a:r>
              <a:rPr lang="en-GB" sz="650" spc="4" dirty="0">
                <a:solidFill>
                  <a:srgbClr val="172A52"/>
                </a:solidFill>
                <a:latin typeface="Heebo Light"/>
                <a:cs typeface="Heebo Light"/>
              </a:rPr>
              <a:t>and salads </a:t>
            </a:r>
            <a:r>
              <a:rPr lang="en-GB" sz="650" spc="-6" dirty="0">
                <a:solidFill>
                  <a:srgbClr val="172A52"/>
                </a:solidFill>
                <a:latin typeface="Heebo Light"/>
                <a:cs typeface="Heebo Light"/>
              </a:rPr>
              <a:t>to </a:t>
            </a:r>
            <a:r>
              <a:rPr lang="en-GB" sz="650" spc="6" dirty="0">
                <a:solidFill>
                  <a:srgbClr val="172A52"/>
                </a:solidFill>
                <a:latin typeface="Heebo Light"/>
                <a:cs typeface="Heebo Light"/>
              </a:rPr>
              <a:t>name </a:t>
            </a:r>
            <a:r>
              <a:rPr lang="en-GB" sz="650" dirty="0">
                <a:solidFill>
                  <a:srgbClr val="172A52"/>
                </a:solidFill>
                <a:latin typeface="Heebo Light"/>
                <a:cs typeface="Heebo Light"/>
              </a:rPr>
              <a:t>a </a:t>
            </a:r>
            <a:r>
              <a:rPr lang="en-GB" sz="650" spc="-10" dirty="0">
                <a:solidFill>
                  <a:srgbClr val="172A52"/>
                </a:solidFill>
                <a:latin typeface="Heebo Light"/>
                <a:cs typeface="Heebo Light"/>
              </a:rPr>
              <a:t>few.</a:t>
            </a:r>
            <a:endParaRPr lang="en-GB" sz="650" dirty="0">
              <a:solidFill>
                <a:srgbClr val="172A52"/>
              </a:solidFill>
              <a:latin typeface="Heebo Light"/>
              <a:cs typeface="Heebo Light"/>
            </a:endParaRPr>
          </a:p>
          <a:p>
            <a:pPr>
              <a:lnSpc>
                <a:spcPct val="100000"/>
              </a:lnSpc>
              <a:buClr>
                <a:srgbClr val="172A52"/>
              </a:buClr>
              <a:buFont typeface="Heebo Black"/>
              <a:buChar char="•"/>
            </a:pPr>
            <a:endParaRPr sz="650" dirty="0">
              <a:latin typeface="Times New Roman"/>
              <a:cs typeface="Times New Roman"/>
            </a:endParaRPr>
          </a:p>
          <a:p>
            <a:pPr marL="26035" marR="3175">
              <a:lnSpc>
                <a:spcPct val="116700"/>
              </a:lnSpc>
            </a:pPr>
            <a:r>
              <a:rPr lang="en-GB" sz="650" b="1" dirty="0">
                <a:solidFill>
                  <a:srgbClr val="172A52"/>
                </a:solidFill>
                <a:latin typeface="Heebo Black"/>
                <a:cs typeface="Heebo Black"/>
              </a:rPr>
              <a:t>A </a:t>
            </a:r>
            <a:r>
              <a:rPr lang="en-GB" sz="650" b="1" spc="13" dirty="0">
                <a:solidFill>
                  <a:srgbClr val="172A52"/>
                </a:solidFill>
                <a:latin typeface="Heebo Black"/>
                <a:cs typeface="Heebo Black"/>
              </a:rPr>
              <a:t>variety </a:t>
            </a:r>
            <a:r>
              <a:rPr lang="en-GB" sz="650" b="1" spc="6" dirty="0">
                <a:solidFill>
                  <a:srgbClr val="172A52"/>
                </a:solidFill>
                <a:latin typeface="Heebo Black"/>
                <a:cs typeface="Heebo Black"/>
              </a:rPr>
              <a:t>of healthy, </a:t>
            </a:r>
            <a:r>
              <a:rPr lang="en-GB" sz="650" b="1" spc="16" dirty="0">
                <a:solidFill>
                  <a:srgbClr val="172A52"/>
                </a:solidFill>
                <a:latin typeface="Heebo Black"/>
                <a:cs typeface="Heebo Black"/>
              </a:rPr>
              <a:t>tasty </a:t>
            </a:r>
            <a:r>
              <a:rPr lang="en-GB" sz="650" b="1" spc="13" dirty="0">
                <a:solidFill>
                  <a:srgbClr val="172A52"/>
                </a:solidFill>
                <a:latin typeface="Heebo Black"/>
                <a:cs typeface="Heebo Black"/>
              </a:rPr>
              <a:t>main meals prepared fresh </a:t>
            </a:r>
            <a:r>
              <a:rPr lang="en-GB" sz="650" b="1" spc="10" dirty="0">
                <a:solidFill>
                  <a:srgbClr val="172A52"/>
                </a:solidFill>
                <a:latin typeface="Heebo Black"/>
                <a:cs typeface="Heebo Black"/>
              </a:rPr>
              <a:t>every </a:t>
            </a:r>
            <a:r>
              <a:rPr lang="en-GB" sz="650" b="1" spc="6" dirty="0">
                <a:solidFill>
                  <a:srgbClr val="172A52"/>
                </a:solidFill>
                <a:latin typeface="Heebo Black"/>
                <a:cs typeface="Heebo Black"/>
              </a:rPr>
              <a:t>day </a:t>
            </a:r>
            <a:r>
              <a:rPr lang="en-GB" sz="650" spc="4" dirty="0">
                <a:solidFill>
                  <a:srgbClr val="172A52"/>
                </a:solidFill>
                <a:latin typeface="Heebo Light"/>
                <a:cs typeface="Heebo Light"/>
              </a:rPr>
              <a:t>from carefully </a:t>
            </a:r>
            <a:r>
              <a:rPr lang="en-GB" sz="650" spc="6" dirty="0">
                <a:solidFill>
                  <a:srgbClr val="172A52"/>
                </a:solidFill>
                <a:latin typeface="Heebo Light"/>
                <a:cs typeface="Heebo Light"/>
              </a:rPr>
              <a:t>selected ingredients. </a:t>
            </a:r>
            <a:r>
              <a:rPr lang="en-GB" sz="650" spc="10" dirty="0">
                <a:solidFill>
                  <a:srgbClr val="172A52"/>
                </a:solidFill>
                <a:latin typeface="Heebo Light"/>
                <a:cs typeface="Heebo Light"/>
              </a:rPr>
              <a:t>The </a:t>
            </a:r>
            <a:r>
              <a:rPr lang="en-GB" sz="650" spc="6" dirty="0">
                <a:solidFill>
                  <a:srgbClr val="172A52"/>
                </a:solidFill>
                <a:latin typeface="Heebo Light"/>
                <a:cs typeface="Heebo Light"/>
              </a:rPr>
              <a:t>menu </a:t>
            </a:r>
            <a:r>
              <a:rPr lang="en-GB" sz="650" dirty="0">
                <a:solidFill>
                  <a:srgbClr val="172A52"/>
                </a:solidFill>
                <a:latin typeface="Heebo Light"/>
                <a:cs typeface="Heebo Light"/>
              </a:rPr>
              <a:t>will follow a </a:t>
            </a:r>
            <a:r>
              <a:rPr lang="en-GB" sz="650" spc="4" dirty="0">
                <a:solidFill>
                  <a:srgbClr val="172A52"/>
                </a:solidFill>
                <a:latin typeface="Heebo Light"/>
                <a:cs typeface="Heebo Light"/>
              </a:rPr>
              <a:t>similar </a:t>
            </a:r>
            <a:r>
              <a:rPr lang="en-GB" sz="650" spc="6" dirty="0">
                <a:solidFill>
                  <a:srgbClr val="172A52"/>
                </a:solidFill>
                <a:latin typeface="Heebo Light"/>
                <a:cs typeface="Heebo Light"/>
              </a:rPr>
              <a:t>weekly pattern </a:t>
            </a:r>
            <a:r>
              <a:rPr lang="en-GB" sz="650" spc="4" dirty="0">
                <a:solidFill>
                  <a:srgbClr val="172A52"/>
                </a:solidFill>
                <a:latin typeface="Heebo Light"/>
                <a:cs typeface="Heebo Light"/>
              </a:rPr>
              <a:t>so </a:t>
            </a:r>
            <a:r>
              <a:rPr lang="en-GB" sz="650" spc="6" dirty="0">
                <a:solidFill>
                  <a:srgbClr val="172A52"/>
                </a:solidFill>
                <a:latin typeface="Heebo Light"/>
                <a:cs typeface="Heebo Light"/>
              </a:rPr>
              <a:t>you know </a:t>
            </a:r>
            <a:r>
              <a:rPr lang="en-GB" sz="650" spc="4" dirty="0">
                <a:solidFill>
                  <a:srgbClr val="172A52"/>
                </a:solidFill>
                <a:latin typeface="Heebo Light"/>
                <a:cs typeface="Heebo Light"/>
              </a:rPr>
              <a:t>what </a:t>
            </a:r>
            <a:r>
              <a:rPr lang="en-GB" sz="650" spc="-6" dirty="0">
                <a:solidFill>
                  <a:srgbClr val="172A52"/>
                </a:solidFill>
                <a:latin typeface="Heebo Light"/>
                <a:cs typeface="Heebo Light"/>
              </a:rPr>
              <a:t>to </a:t>
            </a:r>
            <a:r>
              <a:rPr lang="en-GB" sz="650" spc="10" dirty="0">
                <a:solidFill>
                  <a:srgbClr val="172A52"/>
                </a:solidFill>
                <a:latin typeface="Heebo Light"/>
                <a:cs typeface="Heebo Light"/>
              </a:rPr>
              <a:t>expect</a:t>
            </a:r>
            <a:r>
              <a:rPr lang="en-GB" sz="650" dirty="0">
                <a:solidFill>
                  <a:srgbClr val="172A52"/>
                </a:solidFill>
                <a:latin typeface="Heebo Light"/>
                <a:cs typeface="Heebo Light"/>
              </a:rPr>
              <a:t>, providing </a:t>
            </a:r>
            <a:r>
              <a:rPr lang="en-GB" sz="650" dirty="0">
                <a:solidFill>
                  <a:srgbClr val="172A52"/>
                </a:solidFill>
                <a:latin typeface="Heebo Black"/>
                <a:cs typeface="Heebo Black"/>
              </a:rPr>
              <a:t>over 35 choices each day</a:t>
            </a:r>
            <a:r>
              <a:rPr lang="en-GB" sz="650" dirty="0">
                <a:solidFill>
                  <a:srgbClr val="172A52"/>
                </a:solidFill>
                <a:latin typeface="Heebo Light"/>
                <a:cs typeface="Heebo Light"/>
              </a:rPr>
              <a:t> in addition to the ever popular chef specials, themed events and loyalty schemes.  </a:t>
            </a:r>
          </a:p>
          <a:p>
            <a:pPr>
              <a:spcBef>
                <a:spcPts val="4"/>
              </a:spcBef>
              <a:buClr>
                <a:srgbClr val="172A52"/>
              </a:buClr>
              <a:buFont typeface="Heebo Black"/>
              <a:buChar char="•"/>
            </a:pPr>
            <a:endParaRPr lang="en-GB" sz="650" dirty="0">
              <a:latin typeface="Heebo Black" panose="00000A00000000000000" pitchFamily="2" charset="-79"/>
              <a:cs typeface="Heebo Black" panose="00000A00000000000000" pitchFamily="2" charset="-79"/>
            </a:endParaRPr>
          </a:p>
          <a:p>
            <a:pPr marL="26035" marR="3175">
              <a:lnSpc>
                <a:spcPct val="116700"/>
              </a:lnSpc>
            </a:pPr>
            <a:r>
              <a:rPr sz="650" b="1" spc="13" dirty="0">
                <a:solidFill>
                  <a:srgbClr val="172A52"/>
                </a:solidFill>
                <a:latin typeface="Heebo Black"/>
                <a:cs typeface="Heebo Black"/>
              </a:rPr>
              <a:t>Our </a:t>
            </a:r>
            <a:r>
              <a:rPr lang="en-GB" sz="650" b="1" spc="19" dirty="0">
                <a:solidFill>
                  <a:srgbClr val="172A52"/>
                </a:solidFill>
                <a:latin typeface="Heebo Black"/>
                <a:cs typeface="Heebo Black"/>
              </a:rPr>
              <a:t>Street Vibes</a:t>
            </a:r>
            <a:r>
              <a:rPr sz="650" b="1" spc="19" dirty="0">
                <a:solidFill>
                  <a:srgbClr val="172A52"/>
                </a:solidFill>
                <a:latin typeface="Heebo Black"/>
                <a:cs typeface="Heebo Black"/>
              </a:rPr>
              <a:t> </a:t>
            </a:r>
            <a:r>
              <a:rPr sz="650" b="1" spc="13" dirty="0">
                <a:solidFill>
                  <a:srgbClr val="172A52"/>
                </a:solidFill>
                <a:latin typeface="Heebo Black"/>
                <a:cs typeface="Heebo Black"/>
              </a:rPr>
              <a:t>range</a:t>
            </a:r>
            <a:r>
              <a:rPr lang="en-GB" sz="650" b="1" spc="13" dirty="0">
                <a:solidFill>
                  <a:srgbClr val="172A52"/>
                </a:solidFill>
                <a:latin typeface="Heebo Black"/>
                <a:cs typeface="Heebo Black"/>
              </a:rPr>
              <a:t>, global street food that tours the world. </a:t>
            </a:r>
            <a:r>
              <a:rPr lang="en-GB" sz="650" spc="6" dirty="0">
                <a:solidFill>
                  <a:srgbClr val="172A52"/>
                </a:solidFill>
                <a:latin typeface="Heebo Light"/>
                <a:cs typeface="Heebo Light"/>
              </a:rPr>
              <a:t>It’s always changing; from Korean fried chicken, Chinese bao buns, to Greek souvlaki, there’s always something new to try! </a:t>
            </a:r>
            <a:endParaRPr sz="650" dirty="0">
              <a:latin typeface="Heebo Light" panose="00000400000000000000" pitchFamily="2" charset="-79"/>
              <a:cs typeface="Heebo Light"/>
            </a:endParaRPr>
          </a:p>
          <a:p>
            <a:pPr>
              <a:spcBef>
                <a:spcPts val="4"/>
              </a:spcBef>
              <a:buClr>
                <a:srgbClr val="172A52"/>
              </a:buClr>
              <a:buFont typeface="Heebo Black"/>
              <a:buChar char="•"/>
            </a:pPr>
            <a:endParaRPr sz="650" dirty="0">
              <a:latin typeface="Times New Roman"/>
              <a:cs typeface="Times New Roman"/>
            </a:endParaRPr>
          </a:p>
          <a:p>
            <a:pPr marL="26035" marR="101600">
              <a:lnSpc>
                <a:spcPct val="116700"/>
              </a:lnSpc>
              <a:buSzPct val="107142"/>
              <a:tabLst>
                <a:tab pos="319689" algn="l"/>
                <a:tab pos="320095" algn="l"/>
              </a:tabLst>
            </a:pPr>
            <a:r>
              <a:rPr sz="650" b="1" dirty="0">
                <a:solidFill>
                  <a:srgbClr val="172A52"/>
                </a:solidFill>
                <a:latin typeface="Heebo Black"/>
                <a:cs typeface="Heebo Black"/>
              </a:rPr>
              <a:t>A</a:t>
            </a:r>
            <a:r>
              <a:rPr sz="650" b="1" spc="6" dirty="0">
                <a:solidFill>
                  <a:srgbClr val="172A52"/>
                </a:solidFill>
                <a:latin typeface="Heebo Black"/>
                <a:cs typeface="Heebo Black"/>
              </a:rPr>
              <a:t> </a:t>
            </a:r>
            <a:r>
              <a:rPr sz="650" b="1" spc="13" dirty="0">
                <a:solidFill>
                  <a:srgbClr val="172A52"/>
                </a:solidFill>
                <a:latin typeface="Heebo Black"/>
                <a:cs typeface="Heebo Black"/>
              </a:rPr>
              <a:t>salad bar </a:t>
            </a:r>
            <a:r>
              <a:rPr sz="650" b="1" spc="16" dirty="0">
                <a:solidFill>
                  <a:srgbClr val="172A52"/>
                </a:solidFill>
                <a:latin typeface="Heebo Black"/>
                <a:cs typeface="Heebo Black"/>
              </a:rPr>
              <a:t>bursting </a:t>
            </a:r>
            <a:r>
              <a:rPr sz="650" b="1" spc="10" dirty="0">
                <a:solidFill>
                  <a:srgbClr val="172A52"/>
                </a:solidFill>
                <a:latin typeface="Heebo Black"/>
                <a:cs typeface="Heebo Black"/>
              </a:rPr>
              <a:t>with </a:t>
            </a:r>
            <a:r>
              <a:rPr sz="650" b="1" spc="13" dirty="0">
                <a:solidFill>
                  <a:srgbClr val="172A52"/>
                </a:solidFill>
                <a:latin typeface="Heebo Black"/>
                <a:cs typeface="Heebo Black"/>
              </a:rPr>
              <a:t>homemade healthy salads </a:t>
            </a:r>
            <a:r>
              <a:rPr sz="650" spc="6" dirty="0">
                <a:solidFill>
                  <a:srgbClr val="172A52"/>
                </a:solidFill>
                <a:latin typeface="Heebo Light"/>
                <a:cs typeface="Heebo Light"/>
              </a:rPr>
              <a:t>such </a:t>
            </a:r>
            <a:r>
              <a:rPr sz="650" dirty="0">
                <a:solidFill>
                  <a:srgbClr val="172A52"/>
                </a:solidFill>
                <a:latin typeface="Heebo Light"/>
                <a:cs typeface="Heebo Light"/>
              </a:rPr>
              <a:t>as </a:t>
            </a:r>
            <a:r>
              <a:rPr sz="650" spc="6" dirty="0">
                <a:solidFill>
                  <a:srgbClr val="172A52"/>
                </a:solidFill>
                <a:latin typeface="Heebo Light"/>
                <a:cs typeface="Heebo Light"/>
              </a:rPr>
              <a:t>pomegranate quinoa, </a:t>
            </a:r>
            <a:r>
              <a:rPr sz="650" spc="4" dirty="0">
                <a:solidFill>
                  <a:srgbClr val="172A52"/>
                </a:solidFill>
                <a:latin typeface="Heebo Light"/>
                <a:cs typeface="Heebo Light"/>
              </a:rPr>
              <a:t>roasted sweet </a:t>
            </a:r>
            <a:r>
              <a:rPr sz="650" dirty="0">
                <a:solidFill>
                  <a:srgbClr val="172A52"/>
                </a:solidFill>
                <a:latin typeface="Heebo Light"/>
                <a:cs typeface="Heebo Light"/>
              </a:rPr>
              <a:t>potato </a:t>
            </a:r>
            <a:r>
              <a:rPr sz="650" spc="4" dirty="0">
                <a:solidFill>
                  <a:srgbClr val="172A52"/>
                </a:solidFill>
                <a:latin typeface="Heebo Light"/>
                <a:cs typeface="Heebo Light"/>
              </a:rPr>
              <a:t>and rocket</a:t>
            </a:r>
            <a:r>
              <a:rPr lang="en-GB" sz="650" spc="4" dirty="0">
                <a:solidFill>
                  <a:srgbClr val="172A52"/>
                </a:solidFill>
                <a:latin typeface="Heebo Light"/>
                <a:cs typeface="Heebo Light"/>
              </a:rPr>
              <a:t>,</a:t>
            </a:r>
            <a:r>
              <a:rPr sz="650" spc="4" dirty="0">
                <a:solidFill>
                  <a:srgbClr val="172A52"/>
                </a:solidFill>
                <a:latin typeface="Heebo Light"/>
                <a:cs typeface="Heebo Light"/>
              </a:rPr>
              <a:t> </a:t>
            </a:r>
            <a:r>
              <a:rPr sz="650" spc="6" dirty="0">
                <a:solidFill>
                  <a:srgbClr val="172A52"/>
                </a:solidFill>
                <a:latin typeface="Heebo Light"/>
                <a:cs typeface="Heebo Light"/>
              </a:rPr>
              <a:t>or </a:t>
            </a:r>
            <a:r>
              <a:rPr sz="650" spc="4" dirty="0" err="1">
                <a:solidFill>
                  <a:srgbClr val="172A52"/>
                </a:solidFill>
                <a:latin typeface="Heebo Light"/>
                <a:cs typeface="Heebo Light"/>
              </a:rPr>
              <a:t>chilli</a:t>
            </a:r>
            <a:r>
              <a:rPr sz="650" spc="4" dirty="0">
                <a:solidFill>
                  <a:srgbClr val="172A52"/>
                </a:solidFill>
                <a:latin typeface="Heebo Light"/>
                <a:cs typeface="Heebo Light"/>
              </a:rPr>
              <a:t>, </a:t>
            </a:r>
            <a:r>
              <a:rPr sz="650" spc="6" dirty="0">
                <a:solidFill>
                  <a:srgbClr val="172A52"/>
                </a:solidFill>
                <a:latin typeface="Heebo Light"/>
                <a:cs typeface="Heebo Light"/>
              </a:rPr>
              <a:t>orange </a:t>
            </a:r>
            <a:r>
              <a:rPr sz="650" spc="4" dirty="0">
                <a:solidFill>
                  <a:srgbClr val="172A52"/>
                </a:solidFill>
                <a:latin typeface="Heebo Light"/>
                <a:cs typeface="Heebo Light"/>
              </a:rPr>
              <a:t>and </a:t>
            </a:r>
            <a:r>
              <a:rPr sz="650" spc="6" dirty="0">
                <a:solidFill>
                  <a:srgbClr val="172A52"/>
                </a:solidFill>
                <a:latin typeface="Heebo Light"/>
                <a:cs typeface="Heebo Light"/>
              </a:rPr>
              <a:t>beetroot</a:t>
            </a:r>
            <a:r>
              <a:rPr lang="en-GB" sz="650" spc="6" dirty="0">
                <a:solidFill>
                  <a:srgbClr val="172A52"/>
                </a:solidFill>
                <a:latin typeface="Heebo Light"/>
                <a:cs typeface="Heebo Light"/>
              </a:rPr>
              <a:t>. All pre-boxed and ready to be collected.</a:t>
            </a:r>
          </a:p>
          <a:p>
            <a:pPr marL="26670" marR="101600">
              <a:lnSpc>
                <a:spcPct val="116700"/>
              </a:lnSpc>
              <a:buSzPct val="107142"/>
              <a:buChar char="•"/>
              <a:tabLst>
                <a:tab pos="319689" algn="l"/>
                <a:tab pos="320095" algn="l"/>
              </a:tabLst>
            </a:pPr>
            <a:endParaRPr sz="650" dirty="0">
              <a:latin typeface="Times New Roman"/>
              <a:cs typeface="Times New Roman"/>
            </a:endParaRPr>
          </a:p>
          <a:p>
            <a:pPr marL="26035" marR="307340">
              <a:lnSpc>
                <a:spcPct val="116700"/>
              </a:lnSpc>
              <a:buSzPct val="107142"/>
              <a:tabLst>
                <a:tab pos="319689" algn="l"/>
                <a:tab pos="320095" algn="l"/>
              </a:tabLst>
            </a:pPr>
            <a:r>
              <a:rPr sz="650" b="1" spc="10" dirty="0">
                <a:solidFill>
                  <a:srgbClr val="172A52"/>
                </a:solidFill>
                <a:latin typeface="Heebo Black"/>
                <a:cs typeface="Heebo Black"/>
              </a:rPr>
              <a:t>Theme </a:t>
            </a:r>
            <a:r>
              <a:rPr sz="650" b="1" spc="4" dirty="0">
                <a:solidFill>
                  <a:srgbClr val="172A52"/>
                </a:solidFill>
                <a:latin typeface="Heebo Black"/>
                <a:cs typeface="Heebo Black"/>
              </a:rPr>
              <a:t>days</a:t>
            </a:r>
            <a:r>
              <a:rPr sz="650" spc="4" dirty="0">
                <a:solidFill>
                  <a:srgbClr val="172A52"/>
                </a:solidFill>
                <a:latin typeface="Heebo Black"/>
                <a:cs typeface="Heebo Black"/>
              </a:rPr>
              <a:t>; </a:t>
            </a:r>
            <a:r>
              <a:rPr sz="650" spc="6" dirty="0">
                <a:solidFill>
                  <a:srgbClr val="172A52"/>
                </a:solidFill>
                <a:latin typeface="Heebo Light"/>
                <a:cs typeface="Heebo Light"/>
              </a:rPr>
              <a:t>Chinese </a:t>
            </a:r>
            <a:r>
              <a:rPr sz="650" spc="4" dirty="0">
                <a:solidFill>
                  <a:srgbClr val="172A52"/>
                </a:solidFill>
                <a:latin typeface="Heebo Light"/>
                <a:cs typeface="Heebo Light"/>
              </a:rPr>
              <a:t>New </a:t>
            </a:r>
            <a:r>
              <a:rPr sz="650" spc="-16" dirty="0">
                <a:solidFill>
                  <a:srgbClr val="172A52"/>
                </a:solidFill>
                <a:latin typeface="Heebo Light"/>
                <a:cs typeface="Heebo Light"/>
              </a:rPr>
              <a:t>Year, </a:t>
            </a:r>
            <a:r>
              <a:rPr sz="650" spc="10" dirty="0">
                <a:solidFill>
                  <a:srgbClr val="172A52"/>
                </a:solidFill>
                <a:latin typeface="Heebo Light"/>
                <a:cs typeface="Heebo Light"/>
              </a:rPr>
              <a:t>American</a:t>
            </a:r>
            <a:r>
              <a:rPr lang="en-GB" sz="650" spc="10" dirty="0">
                <a:solidFill>
                  <a:srgbClr val="172A52"/>
                </a:solidFill>
                <a:latin typeface="Heebo Light"/>
                <a:cs typeface="Heebo Light"/>
              </a:rPr>
              <a:t> Drive-Thru</a:t>
            </a:r>
            <a:r>
              <a:rPr sz="650" spc="10" dirty="0">
                <a:solidFill>
                  <a:srgbClr val="172A52"/>
                </a:solidFill>
                <a:latin typeface="Heebo Light"/>
                <a:cs typeface="Heebo Light"/>
              </a:rPr>
              <a:t>, </a:t>
            </a:r>
            <a:r>
              <a:rPr sz="650" spc="13" dirty="0">
                <a:solidFill>
                  <a:srgbClr val="172A52"/>
                </a:solidFill>
                <a:latin typeface="Heebo Light"/>
                <a:cs typeface="Heebo Light"/>
              </a:rPr>
              <a:t>BBQ</a:t>
            </a:r>
            <a:r>
              <a:rPr lang="en-GB" sz="650" spc="13" dirty="0">
                <a:solidFill>
                  <a:srgbClr val="172A52"/>
                </a:solidFill>
                <a:latin typeface="Heebo Light"/>
                <a:cs typeface="Heebo Light"/>
              </a:rPr>
              <a:t> </a:t>
            </a:r>
            <a:r>
              <a:rPr sz="650" spc="10" dirty="0">
                <a:solidFill>
                  <a:srgbClr val="172A52"/>
                </a:solidFill>
                <a:latin typeface="Heebo Light"/>
                <a:cs typeface="Heebo Light"/>
              </a:rPr>
              <a:t>Beach Party, </a:t>
            </a:r>
            <a:r>
              <a:rPr lang="en-GB" sz="650" spc="10" dirty="0">
                <a:solidFill>
                  <a:srgbClr val="172A52"/>
                </a:solidFill>
                <a:latin typeface="Heebo Light"/>
                <a:cs typeface="Heebo Light"/>
              </a:rPr>
              <a:t>Harry Potter and Love British Food Fortnight, </a:t>
            </a:r>
            <a:r>
              <a:rPr lang="en-GB" sz="650" spc="4" dirty="0">
                <a:solidFill>
                  <a:srgbClr val="172A52"/>
                </a:solidFill>
                <a:latin typeface="Heebo Light"/>
                <a:cs typeface="Heebo Light"/>
              </a:rPr>
              <a:t>and many more</a:t>
            </a:r>
            <a:r>
              <a:rPr lang="en-GB" sz="650" spc="4" dirty="0">
                <a:solidFill>
                  <a:srgbClr val="172A52"/>
                </a:solidFill>
                <a:latin typeface="Arial"/>
                <a:cs typeface="Arial"/>
              </a:rPr>
              <a:t>.</a:t>
            </a:r>
            <a:endParaRPr lang="en-GB" sz="650" spc="-4" dirty="0">
              <a:solidFill>
                <a:srgbClr val="172A52"/>
              </a:solidFill>
              <a:latin typeface="Arial"/>
              <a:cs typeface="Arial"/>
            </a:endParaRPr>
          </a:p>
          <a:p>
            <a:pPr marL="26670" marR="307340">
              <a:lnSpc>
                <a:spcPct val="116700"/>
              </a:lnSpc>
              <a:buSzPct val="107142"/>
              <a:buChar char="•"/>
              <a:tabLst>
                <a:tab pos="319689" algn="l"/>
                <a:tab pos="320095" algn="l"/>
              </a:tabLst>
            </a:pPr>
            <a:endParaRPr lang="en-GB" sz="770" b="1" spc="-4" dirty="0">
              <a:solidFill>
                <a:srgbClr val="D0325C"/>
              </a:solidFill>
              <a:latin typeface="Heebo Light"/>
              <a:cs typeface="Heebo Light"/>
            </a:endParaRPr>
          </a:p>
          <a:p>
            <a:pPr marL="26035" marR="307340">
              <a:lnSpc>
                <a:spcPct val="116700"/>
              </a:lnSpc>
              <a:buSzPct val="107142"/>
              <a:tabLst>
                <a:tab pos="319689" algn="l"/>
                <a:tab pos="320095" algn="l"/>
              </a:tabLst>
            </a:pPr>
            <a:r>
              <a:rPr lang="en-GB" sz="750" b="1" spc="13" dirty="0">
                <a:solidFill>
                  <a:srgbClr val="D0325C"/>
                </a:solidFill>
                <a:latin typeface="Big John"/>
                <a:cs typeface="Heebo Black"/>
              </a:rPr>
              <a:t>What meal deals are available? </a:t>
            </a:r>
            <a:endParaRPr lang="en-GB" sz="750" b="1" spc="13" dirty="0">
              <a:solidFill>
                <a:srgbClr val="D0325C"/>
              </a:solidFill>
              <a:latin typeface="Big John" panose="02000000000000000000" pitchFamily="50" charset="0"/>
              <a:cs typeface="Heebo Black" panose="00000A00000000000000" pitchFamily="2" charset="-79"/>
            </a:endParaRPr>
          </a:p>
          <a:p>
            <a:pPr marL="26035" marR="307340">
              <a:lnSpc>
                <a:spcPct val="116700"/>
              </a:lnSpc>
              <a:buSzPct val="107142"/>
              <a:tabLst>
                <a:tab pos="319689" algn="l"/>
                <a:tab pos="320095" algn="l"/>
              </a:tabLst>
            </a:pPr>
            <a:r>
              <a:rPr lang="en-GB" sz="650" spc="-4" dirty="0">
                <a:solidFill>
                  <a:srgbClr val="172A52"/>
                </a:solidFill>
                <a:latin typeface="Heebo Black"/>
                <a:cs typeface="Heebo Black"/>
              </a:rPr>
              <a:t>The most popular meal deal is the Blue Dot meal deal for £2.60</a:t>
            </a:r>
            <a:endParaRPr lang="en-GB" sz="650" spc="-4" dirty="0">
              <a:solidFill>
                <a:srgbClr val="172A52"/>
              </a:solidFill>
              <a:latin typeface="Heebo Black" panose="00000A00000000000000" pitchFamily="2" charset="-79"/>
              <a:cs typeface="Heebo Black"/>
            </a:endParaRPr>
          </a:p>
          <a:p>
            <a:pPr marL="26035" marR="307340">
              <a:lnSpc>
                <a:spcPct val="116700"/>
              </a:lnSpc>
              <a:buSzPct val="107142"/>
              <a:tabLst>
                <a:tab pos="319689" algn="l"/>
                <a:tab pos="320095" algn="l"/>
              </a:tabLst>
            </a:pPr>
            <a:r>
              <a:rPr lang="en-GB" sz="650" spc="4" dirty="0">
                <a:solidFill>
                  <a:srgbClr val="172A52"/>
                </a:solidFill>
                <a:latin typeface="Heebo Light"/>
                <a:cs typeface="Heebo Light"/>
              </a:rPr>
              <a:t>Students can choose any 4 items displaying a blue dot sticker. Items include selected rolls, sandwiches, drinks, cakes and tray bakes, fruit bags, and more! </a:t>
            </a:r>
          </a:p>
          <a:p>
            <a:pPr marL="26035" marR="307340">
              <a:lnSpc>
                <a:spcPct val="116700"/>
              </a:lnSpc>
              <a:buSzPct val="107142"/>
              <a:tabLst>
                <a:tab pos="319689" algn="l"/>
                <a:tab pos="320095" algn="l"/>
              </a:tabLst>
            </a:pPr>
            <a:endParaRPr lang="en-GB" sz="650" spc="4" dirty="0">
              <a:solidFill>
                <a:srgbClr val="212851"/>
              </a:solidFill>
              <a:latin typeface="Heebo Black"/>
              <a:cs typeface="Heebo Black"/>
            </a:endParaRPr>
          </a:p>
          <a:p>
            <a:pPr marL="26035" marR="307340">
              <a:lnSpc>
                <a:spcPct val="116700"/>
              </a:lnSpc>
              <a:buSzPct val="107142"/>
              <a:tabLst>
                <a:tab pos="319689" algn="l"/>
                <a:tab pos="320095" algn="l"/>
              </a:tabLst>
            </a:pPr>
            <a:r>
              <a:rPr lang="en-GB" sz="650" spc="4" dirty="0">
                <a:solidFill>
                  <a:srgbClr val="212851"/>
                </a:solidFill>
                <a:latin typeface="Heebo Black"/>
                <a:cs typeface="Heebo Black"/>
              </a:rPr>
              <a:t>We also offer amazing value for money main meal served with a pudding daily all for an amazing £2.60. These vary each day and are nutritional, healthy and really tasty. Why </a:t>
            </a:r>
            <a:r>
              <a:rPr lang="en-GB" sz="650" spc="4">
                <a:solidFill>
                  <a:srgbClr val="212851"/>
                </a:solidFill>
                <a:latin typeface="Heebo Black"/>
                <a:cs typeface="Heebo Black"/>
              </a:rPr>
              <a:t>not give it a go! </a:t>
            </a:r>
            <a:endParaRPr lang="en-GB" sz="650" spc="4" dirty="0">
              <a:solidFill>
                <a:srgbClr val="212851"/>
              </a:solidFill>
              <a:latin typeface="Heebo Black" panose="00000A00000000000000" pitchFamily="2" charset="-79"/>
              <a:cs typeface="Heebo Black" panose="00000A00000000000000" pitchFamily="2" charset="-79"/>
            </a:endParaRPr>
          </a:p>
          <a:p>
            <a:pPr marL="26035" marR="307340">
              <a:lnSpc>
                <a:spcPct val="116700"/>
              </a:lnSpc>
              <a:buSzPct val="107142"/>
              <a:tabLst>
                <a:tab pos="319689" algn="l"/>
                <a:tab pos="320095" algn="l"/>
              </a:tabLst>
            </a:pPr>
            <a:endParaRPr lang="en-GB" sz="650" spc="4" dirty="0">
              <a:solidFill>
                <a:srgbClr val="172A52"/>
              </a:solidFill>
              <a:latin typeface="Heebo Light"/>
              <a:cs typeface="Heebo Light"/>
            </a:endParaRPr>
          </a:p>
          <a:p>
            <a:pPr marL="26035" marR="307340">
              <a:lnSpc>
                <a:spcPct val="116700"/>
              </a:lnSpc>
              <a:buSzPct val="107142"/>
              <a:tabLst>
                <a:tab pos="319689" algn="l"/>
                <a:tab pos="320095" algn="l"/>
              </a:tabLst>
            </a:pPr>
            <a:endParaRPr lang="en-GB" sz="650" spc="4" dirty="0">
              <a:solidFill>
                <a:srgbClr val="172A52"/>
              </a:solidFill>
              <a:latin typeface="Heebo Light" panose="00000400000000000000" pitchFamily="2" charset="-79"/>
              <a:cs typeface="Heebo Light" panose="00000400000000000000" pitchFamily="2" charset="-79"/>
            </a:endParaRPr>
          </a:p>
          <a:p>
            <a:pPr marL="26035" marR="307340">
              <a:lnSpc>
                <a:spcPct val="116700"/>
              </a:lnSpc>
              <a:buSzPct val="107142"/>
              <a:tabLst>
                <a:tab pos="319689" algn="l"/>
                <a:tab pos="320095" algn="l"/>
              </a:tabLst>
            </a:pPr>
            <a:r>
              <a:rPr lang="en-GB" sz="650" spc="4" dirty="0">
                <a:solidFill>
                  <a:srgbClr val="172A52"/>
                </a:solidFill>
                <a:latin typeface="Heebo Black"/>
                <a:cs typeface="Heebo Black"/>
              </a:rPr>
              <a:t>The </a:t>
            </a:r>
            <a:r>
              <a:rPr lang="en-GB" sz="650" spc="4" dirty="0">
                <a:solidFill>
                  <a:srgbClr val="212851"/>
                </a:solidFill>
                <a:latin typeface="Heebo Black"/>
                <a:cs typeface="Heebo Black"/>
              </a:rPr>
              <a:t>Blue Dot  and main meal deal is also available to students who have an FSM allowance. </a:t>
            </a:r>
            <a:endParaRPr lang="en-GB" sz="650" spc="4" dirty="0">
              <a:solidFill>
                <a:srgbClr val="212851"/>
              </a:solidFill>
              <a:latin typeface="Heebo Black" panose="00000A00000000000000" pitchFamily="2" charset="-79"/>
              <a:cs typeface="Heebo Black" panose="00000A00000000000000" pitchFamily="2" charset="-79"/>
            </a:endParaRPr>
          </a:p>
          <a:p>
            <a:pPr marL="26670" marR="307340">
              <a:lnSpc>
                <a:spcPct val="116700"/>
              </a:lnSpc>
              <a:buSzPct val="107142"/>
              <a:buFontTx/>
              <a:buChar char="•"/>
              <a:tabLst>
                <a:tab pos="319689" algn="l"/>
                <a:tab pos="320095" algn="l"/>
              </a:tabLst>
            </a:pPr>
            <a:endParaRPr lang="en-GB" sz="650" b="1" spc="4" dirty="0">
              <a:solidFill>
                <a:srgbClr val="212851"/>
              </a:solidFill>
              <a:latin typeface="Heebo Light"/>
              <a:cs typeface="Heebo Light"/>
            </a:endParaRPr>
          </a:p>
          <a:p>
            <a:pPr marL="26035" marR="307340">
              <a:lnSpc>
                <a:spcPct val="116700"/>
              </a:lnSpc>
              <a:buSzPct val="107142"/>
              <a:tabLst>
                <a:tab pos="319689" algn="l"/>
                <a:tab pos="320095" algn="l"/>
              </a:tabLst>
            </a:pPr>
            <a:r>
              <a:rPr lang="en-GB" sz="750" b="1" spc="4" dirty="0">
                <a:solidFill>
                  <a:srgbClr val="D0325C"/>
                </a:solidFill>
                <a:latin typeface="Big John"/>
                <a:cs typeface="Heebo Black"/>
              </a:rPr>
              <a:t>I have a free school meal allowance, what can I have?</a:t>
            </a:r>
          </a:p>
          <a:p>
            <a:pPr marL="26035" marR="307340">
              <a:lnSpc>
                <a:spcPct val="116700"/>
              </a:lnSpc>
              <a:buSzPct val="107142"/>
              <a:tabLst>
                <a:tab pos="319689" algn="l"/>
                <a:tab pos="320095" algn="l"/>
              </a:tabLst>
            </a:pPr>
            <a:r>
              <a:rPr lang="en-GB" sz="650" spc="4" dirty="0">
                <a:solidFill>
                  <a:srgbClr val="212851"/>
                </a:solidFill>
                <a:latin typeface="Heebo Light"/>
                <a:cs typeface="Heebo Light"/>
              </a:rPr>
              <a:t>We want to ensure that all of our customers have access to a healthy nutritious meal and, with this in mind, we ask anyone with an FSM allowance to select </a:t>
            </a:r>
            <a:r>
              <a:rPr lang="en-GB" sz="650" spc="4" dirty="0">
                <a:solidFill>
                  <a:srgbClr val="212851"/>
                </a:solidFill>
                <a:latin typeface="Heebo Black"/>
                <a:cs typeface="Heebo Black"/>
              </a:rPr>
              <a:t>any items up to the daily allowance</a:t>
            </a:r>
            <a:r>
              <a:rPr lang="en-GB" sz="650" spc="4" dirty="0">
                <a:solidFill>
                  <a:srgbClr val="212851"/>
                </a:solidFill>
                <a:latin typeface="Heebo Light"/>
                <a:cs typeface="Heebo Light"/>
              </a:rPr>
              <a:t>. However, we ask that this includes a hot main meal, hot wrap, baguette or other nutritious snack plus either a hot pudding, fruit pot or freshly-made cake. They can also choose to switch the pudding for a drink, if they’d prefer.</a:t>
            </a:r>
          </a:p>
          <a:p>
            <a:pPr marL="26035" marR="307340">
              <a:lnSpc>
                <a:spcPct val="116700"/>
              </a:lnSpc>
              <a:tabLst>
                <a:tab pos="319689" algn="l"/>
                <a:tab pos="320095" algn="l"/>
              </a:tabLst>
            </a:pPr>
            <a:endParaRPr lang="en-GB" sz="650" spc="4" dirty="0">
              <a:solidFill>
                <a:srgbClr val="212851"/>
              </a:solidFill>
              <a:latin typeface="Heebo Light"/>
              <a:cs typeface="Heebo Light"/>
            </a:endParaRPr>
          </a:p>
          <a:p>
            <a:pPr marL="26035" marR="307340">
              <a:lnSpc>
                <a:spcPct val="116700"/>
              </a:lnSpc>
              <a:tabLst>
                <a:tab pos="319689" algn="l"/>
                <a:tab pos="320095" algn="l"/>
              </a:tabLst>
            </a:pPr>
            <a:endParaRPr lang="en-GB" sz="650" b="1" spc="4" dirty="0">
              <a:solidFill>
                <a:srgbClr val="212851"/>
              </a:solidFill>
              <a:latin typeface="Heebo Light"/>
              <a:ea typeface="+mn-lt"/>
              <a:cs typeface="Heebo Light"/>
            </a:endParaRPr>
          </a:p>
          <a:p>
            <a:pPr marL="26035" marR="307340">
              <a:lnSpc>
                <a:spcPct val="116700"/>
              </a:lnSpc>
              <a:tabLst>
                <a:tab pos="319689" algn="l"/>
                <a:tab pos="320095" algn="l"/>
              </a:tabLst>
            </a:pPr>
            <a:r>
              <a:rPr lang="en-GB" sz="750" b="1" spc="4" dirty="0">
                <a:solidFill>
                  <a:srgbClr val="D0325C"/>
                </a:solidFill>
                <a:latin typeface="Heebo Light"/>
                <a:ea typeface="+mn-lt"/>
                <a:cs typeface="+mn-lt"/>
              </a:rPr>
              <a:t>Tell us what you think</a:t>
            </a:r>
            <a:endParaRPr lang="en-GB" sz="750" b="1" spc="4" dirty="0">
              <a:latin typeface="Heebo Light"/>
              <a:ea typeface="+mn-lt"/>
              <a:cs typeface="+mn-lt"/>
            </a:endParaRPr>
          </a:p>
          <a:p>
            <a:pPr marL="26035" marR="307340">
              <a:lnSpc>
                <a:spcPct val="116700"/>
              </a:lnSpc>
              <a:tabLst>
                <a:tab pos="319689" algn="l"/>
                <a:tab pos="320095" algn="l"/>
              </a:tabLst>
            </a:pPr>
            <a:r>
              <a:rPr lang="en-US" sz="650" spc="4" dirty="0">
                <a:solidFill>
                  <a:srgbClr val="172A52"/>
                </a:solidFill>
                <a:latin typeface="Heebo Light"/>
                <a:ea typeface="+mn-lt"/>
                <a:cs typeface="+mn-lt"/>
              </a:rPr>
              <a:t>Once you’ve tried our service, let us know what you think</a:t>
            </a:r>
            <a:r>
              <a:rPr lang="en-GB" sz="650" spc="4" dirty="0">
                <a:solidFill>
                  <a:srgbClr val="172A52"/>
                </a:solidFill>
                <a:latin typeface="Heebo Light"/>
                <a:ea typeface="+mn-lt"/>
                <a:cs typeface="+mn-lt"/>
              </a:rPr>
              <a:t>. </a:t>
            </a:r>
            <a:r>
              <a:rPr lang="en-US" sz="650" spc="4" dirty="0">
                <a:solidFill>
                  <a:srgbClr val="172A52"/>
                </a:solidFill>
                <a:latin typeface="Heebo Light"/>
                <a:ea typeface="+mn-lt"/>
                <a:cs typeface="+mn-lt"/>
              </a:rPr>
              <a:t>Drop us a</a:t>
            </a:r>
            <a:r>
              <a:rPr lang="en-GB" sz="650" spc="4" dirty="0">
                <a:solidFill>
                  <a:srgbClr val="172A52"/>
                </a:solidFill>
                <a:latin typeface="Heebo Light"/>
                <a:ea typeface="+mn-lt"/>
                <a:cs typeface="+mn-lt"/>
              </a:rPr>
              <a:t>n email at  </a:t>
            </a:r>
            <a:r>
              <a:rPr lang="en-US" sz="650" spc="4" dirty="0">
                <a:solidFill>
                  <a:srgbClr val="CF3B63"/>
                </a:solidFill>
                <a:latin typeface="Heebo Light"/>
                <a:ea typeface="+mn-lt"/>
                <a:cs typeface="+mn-lt"/>
                <a:hlinkClick r:id="rId3"/>
              </a:rPr>
              <a:t>hello@impactfood.co.uk</a:t>
            </a:r>
            <a:r>
              <a:rPr lang="en-US" sz="650" spc="4" dirty="0">
                <a:solidFill>
                  <a:srgbClr val="CF3B63"/>
                </a:solidFill>
                <a:latin typeface="Heebo Light"/>
                <a:ea typeface="+mn-lt"/>
                <a:cs typeface="+mn-lt"/>
              </a:rPr>
              <a:t> </a:t>
            </a:r>
            <a:r>
              <a:rPr lang="en-US" sz="650" spc="4" dirty="0">
                <a:solidFill>
                  <a:srgbClr val="172A52"/>
                </a:solidFill>
                <a:latin typeface="Heebo Light"/>
                <a:ea typeface="+mn-lt"/>
                <a:cs typeface="+mn-lt"/>
              </a:rPr>
              <a:t>to tell us about your dining</a:t>
            </a:r>
            <a:r>
              <a:rPr lang="en-GB" sz="650" spc="4" dirty="0">
                <a:solidFill>
                  <a:srgbClr val="172A52"/>
                </a:solidFill>
                <a:latin typeface="Heebo Light"/>
                <a:ea typeface="+mn-lt"/>
                <a:cs typeface="+mn-lt"/>
              </a:rPr>
              <a:t> </a:t>
            </a:r>
            <a:r>
              <a:rPr lang="en-US" sz="650" spc="4" dirty="0">
                <a:solidFill>
                  <a:srgbClr val="172A52"/>
                </a:solidFill>
                <a:latin typeface="Heebo Light"/>
                <a:ea typeface="+mn-lt"/>
                <a:cs typeface="+mn-lt"/>
              </a:rPr>
              <a:t>experience. We’re always happy to hear your feedback on our service.</a:t>
            </a:r>
            <a:r>
              <a:rPr lang="en-GB" sz="650" spc="4" dirty="0">
                <a:solidFill>
                  <a:srgbClr val="172A52"/>
                </a:solidFill>
                <a:latin typeface="Heebo Light"/>
                <a:ea typeface="+mn-lt"/>
                <a:cs typeface="+mn-lt"/>
              </a:rPr>
              <a:t> We look forward to seeing you soon! </a:t>
            </a:r>
            <a:endParaRPr lang="en-US" sz="650" spc="4" dirty="0">
              <a:latin typeface="Heebo Light"/>
              <a:ea typeface="+mn-lt"/>
              <a:cs typeface="+mn-lt"/>
            </a:endParaRPr>
          </a:p>
          <a:p>
            <a:pPr marL="26035" marR="307340">
              <a:lnSpc>
                <a:spcPct val="116700"/>
              </a:lnSpc>
              <a:tabLst>
                <a:tab pos="319689" algn="l"/>
                <a:tab pos="320095" algn="l"/>
              </a:tabLst>
            </a:pPr>
            <a:endParaRPr lang="en-GB" sz="650" spc="4" dirty="0">
              <a:solidFill>
                <a:srgbClr val="212851"/>
              </a:solidFill>
              <a:latin typeface="Heebo Light"/>
              <a:cs typeface="Heebo Light"/>
            </a:endParaRPr>
          </a:p>
          <a:p>
            <a:pPr marL="26035" marR="307340">
              <a:lnSpc>
                <a:spcPct val="116700"/>
              </a:lnSpc>
              <a:tabLst>
                <a:tab pos="319689" algn="l"/>
                <a:tab pos="320095" algn="l"/>
              </a:tabLst>
            </a:pPr>
            <a:endParaRPr lang="en-GB" sz="650" spc="4" dirty="0">
              <a:solidFill>
                <a:srgbClr val="212851"/>
              </a:solidFill>
              <a:latin typeface="Heebo Light"/>
              <a:cs typeface="Heebo Light"/>
            </a:endParaRPr>
          </a:p>
          <a:p>
            <a:pPr marL="7620">
              <a:spcBef>
                <a:spcPts val="64"/>
              </a:spcBef>
              <a:tabLst>
                <a:tab pos="319689" algn="l"/>
                <a:tab pos="320095" algn="l"/>
              </a:tabLst>
            </a:pPr>
            <a:r>
              <a:rPr lang="en-US" sz="650" spc="4" dirty="0">
                <a:solidFill>
                  <a:srgbClr val="172A52"/>
                </a:solidFill>
                <a:latin typeface="Heebo Light"/>
                <a:ea typeface="+mn-lt"/>
                <a:cs typeface="+mn-lt"/>
              </a:rPr>
              <a:t>Yours sincerely</a:t>
            </a:r>
            <a:r>
              <a:rPr lang="en-GB" sz="650" spc="4" dirty="0">
                <a:solidFill>
                  <a:srgbClr val="172A52"/>
                </a:solidFill>
                <a:latin typeface="Heebo Light"/>
                <a:ea typeface="+mn-lt"/>
                <a:cs typeface="+mn-lt"/>
              </a:rPr>
              <a:t>,</a:t>
            </a:r>
            <a:endParaRPr lang="en-US" sz="650" spc="4" dirty="0">
              <a:latin typeface="Heebo Light"/>
              <a:ea typeface="+mn-lt"/>
              <a:cs typeface="+mn-lt"/>
            </a:endParaRPr>
          </a:p>
          <a:p>
            <a:pPr marL="7620" marR="3175">
              <a:lnSpc>
                <a:spcPct val="116700"/>
              </a:lnSpc>
              <a:spcBef>
                <a:spcPts val="4"/>
              </a:spcBef>
              <a:tabLst>
                <a:tab pos="319689" algn="l"/>
                <a:tab pos="320095" algn="l"/>
              </a:tabLst>
            </a:pPr>
            <a:endParaRPr lang="en-GB" sz="650" spc="4" dirty="0">
              <a:latin typeface="Heebo Light"/>
              <a:cs typeface="Calibri"/>
            </a:endParaRPr>
          </a:p>
          <a:p>
            <a:pPr marL="7620" marR="3175">
              <a:lnSpc>
                <a:spcPct val="116700"/>
              </a:lnSpc>
              <a:spcBef>
                <a:spcPts val="4"/>
              </a:spcBef>
              <a:tabLst>
                <a:tab pos="319689" algn="l"/>
                <a:tab pos="320095" algn="l"/>
              </a:tabLst>
            </a:pPr>
            <a:r>
              <a:rPr lang="en-GB" sz="650" spc="4" dirty="0">
                <a:solidFill>
                  <a:srgbClr val="000000"/>
                </a:solidFill>
                <a:latin typeface="Heebo Light"/>
                <a:ea typeface="+mn-lt"/>
                <a:cs typeface="+mn-lt"/>
              </a:rPr>
              <a:t>Duncan Cooper</a:t>
            </a:r>
          </a:p>
          <a:p>
            <a:pPr marL="7620" marR="3175">
              <a:lnSpc>
                <a:spcPct val="116700"/>
              </a:lnSpc>
              <a:spcBef>
                <a:spcPts val="4"/>
              </a:spcBef>
              <a:tabLst>
                <a:tab pos="319689" algn="l"/>
                <a:tab pos="320095" algn="l"/>
              </a:tabLst>
            </a:pPr>
            <a:r>
              <a:rPr lang="en-GB" sz="650" b="1" spc="4" dirty="0">
                <a:solidFill>
                  <a:srgbClr val="D0325C"/>
                </a:solidFill>
                <a:latin typeface="Heebo Light"/>
                <a:ea typeface="+mn-lt"/>
                <a:cs typeface="+mn-lt"/>
              </a:rPr>
              <a:t>Regional Operations Manager</a:t>
            </a:r>
            <a:endParaRPr lang="en-US" sz="650" spc="4" dirty="0">
              <a:latin typeface="Heebo Light"/>
              <a:ea typeface="+mn-lt"/>
              <a:cs typeface="+mn-lt"/>
            </a:endParaRPr>
          </a:p>
          <a:p>
            <a:pPr marL="26035" marR="307340">
              <a:lnSpc>
                <a:spcPct val="116700"/>
              </a:lnSpc>
              <a:tabLst>
                <a:tab pos="319689" algn="l"/>
                <a:tab pos="320095" algn="l"/>
              </a:tabLst>
            </a:pPr>
            <a:endParaRPr lang="en-GB" sz="650" spc="4" dirty="0">
              <a:solidFill>
                <a:srgbClr val="212851"/>
              </a:solidFill>
              <a:latin typeface="Heebo Light"/>
              <a:cs typeface="Heebo Light"/>
            </a:endParaRPr>
          </a:p>
        </p:txBody>
      </p:sp>
      <p:pic>
        <p:nvPicPr>
          <p:cNvPr id="18" name="Picture 17" descr="Text&#10;&#10;Description automatically generated with medium confidence">
            <a:extLst>
              <a:ext uri="{FF2B5EF4-FFF2-40B4-BE49-F238E27FC236}">
                <a16:creationId xmlns:a16="http://schemas.microsoft.com/office/drawing/2014/main" id="{FBEFF3A7-8547-4FF6-B558-58DC22F1B2A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3085" y="-37195"/>
            <a:ext cx="1672211" cy="940802"/>
          </a:xfrm>
          <a:prstGeom prst="rect">
            <a:avLst/>
          </a:prstGeom>
        </p:spPr>
      </p:pic>
      <p:pic>
        <p:nvPicPr>
          <p:cNvPr id="19" name="Picture 18" descr="Icon&#10;&#10;Description automatically generated">
            <a:extLst>
              <a:ext uri="{FF2B5EF4-FFF2-40B4-BE49-F238E27FC236}">
                <a16:creationId xmlns:a16="http://schemas.microsoft.com/office/drawing/2014/main" id="{28F5E18E-5D71-4269-88A2-F1B8FF2AB7A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798" y="9078726"/>
            <a:ext cx="738520" cy="691240"/>
          </a:xfrm>
          <a:prstGeom prst="rect">
            <a:avLst/>
          </a:prstGeom>
        </p:spPr>
      </p:pic>
      <p:pic>
        <p:nvPicPr>
          <p:cNvPr id="26" name="Picture 25">
            <a:extLst>
              <a:ext uri="{FF2B5EF4-FFF2-40B4-BE49-F238E27FC236}">
                <a16:creationId xmlns:a16="http://schemas.microsoft.com/office/drawing/2014/main" id="{515A5CFF-A3EC-4657-A5FE-8D90889CE0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31" b="-1"/>
          <a:stretch/>
        </p:blipFill>
        <p:spPr>
          <a:xfrm>
            <a:off x="3985052" y="-48126"/>
            <a:ext cx="2887826" cy="1960317"/>
          </a:xfrm>
          <a:prstGeom prst="rect">
            <a:avLst/>
          </a:prstGeom>
        </p:spPr>
      </p:pic>
      <p:pic>
        <p:nvPicPr>
          <p:cNvPr id="27" name="object 12">
            <a:extLst>
              <a:ext uri="{FF2B5EF4-FFF2-40B4-BE49-F238E27FC236}">
                <a16:creationId xmlns:a16="http://schemas.microsoft.com/office/drawing/2014/main" id="{BA23BFF8-9A8B-49C8-8645-22B5EDF47033}"/>
              </a:ext>
            </a:extLst>
          </p:cNvPr>
          <p:cNvPicPr/>
          <p:nvPr/>
        </p:nvPicPr>
        <p:blipFill>
          <a:blip r:embed="rId7" cstate="print"/>
          <a:stretch>
            <a:fillRect/>
          </a:stretch>
        </p:blipFill>
        <p:spPr>
          <a:xfrm>
            <a:off x="3969009" y="6369361"/>
            <a:ext cx="2904405" cy="1558839"/>
          </a:xfrm>
          <a:prstGeom prst="rect">
            <a:avLst/>
          </a:prstGeom>
        </p:spPr>
      </p:pic>
      <p:pic>
        <p:nvPicPr>
          <p:cNvPr id="28" name="object 14">
            <a:extLst>
              <a:ext uri="{FF2B5EF4-FFF2-40B4-BE49-F238E27FC236}">
                <a16:creationId xmlns:a16="http://schemas.microsoft.com/office/drawing/2014/main" id="{27FA9D4A-6316-4BB6-85F1-2DB212E9A723}"/>
              </a:ext>
            </a:extLst>
          </p:cNvPr>
          <p:cNvPicPr/>
          <p:nvPr/>
        </p:nvPicPr>
        <p:blipFill>
          <a:blip r:embed="rId8" cstate="print"/>
          <a:stretch>
            <a:fillRect/>
          </a:stretch>
        </p:blipFill>
        <p:spPr>
          <a:xfrm>
            <a:off x="3973354" y="2008635"/>
            <a:ext cx="1391470" cy="2639709"/>
          </a:xfrm>
          <a:prstGeom prst="rect">
            <a:avLst/>
          </a:prstGeom>
        </p:spPr>
      </p:pic>
      <p:pic>
        <p:nvPicPr>
          <p:cNvPr id="29" name="object 17">
            <a:extLst>
              <a:ext uri="{FF2B5EF4-FFF2-40B4-BE49-F238E27FC236}">
                <a16:creationId xmlns:a16="http://schemas.microsoft.com/office/drawing/2014/main" id="{3A98EEA2-E9B7-4471-98C8-9D972E1C6DA3}"/>
              </a:ext>
            </a:extLst>
          </p:cNvPr>
          <p:cNvPicPr/>
          <p:nvPr/>
        </p:nvPicPr>
        <p:blipFill>
          <a:blip r:embed="rId9" cstate="print"/>
          <a:stretch>
            <a:fillRect/>
          </a:stretch>
        </p:blipFill>
        <p:spPr>
          <a:xfrm>
            <a:off x="5425773" y="2011133"/>
            <a:ext cx="1447642" cy="2639708"/>
          </a:xfrm>
          <a:prstGeom prst="rect">
            <a:avLst/>
          </a:prstGeom>
        </p:spPr>
      </p:pic>
      <p:pic>
        <p:nvPicPr>
          <p:cNvPr id="30" name="Picture 29" descr="A picture containing food, indoor, counter, table&#10;&#10;Description automatically generated">
            <a:extLst>
              <a:ext uri="{FF2B5EF4-FFF2-40B4-BE49-F238E27FC236}">
                <a16:creationId xmlns:a16="http://schemas.microsoft.com/office/drawing/2014/main" id="{2C0F0733-D4B6-4B1C-A031-D9C5D205ED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80439" y="7976437"/>
            <a:ext cx="2876397" cy="1918684"/>
          </a:xfrm>
          <a:prstGeom prst="rect">
            <a:avLst/>
          </a:prstGeom>
        </p:spPr>
      </p:pic>
      <p:pic>
        <p:nvPicPr>
          <p:cNvPr id="31" name="Picture 30" descr="A picture containing text, indoor, ceiling, wall&#10;&#10;Description automatically generated">
            <a:extLst>
              <a:ext uri="{FF2B5EF4-FFF2-40B4-BE49-F238E27FC236}">
                <a16:creationId xmlns:a16="http://schemas.microsoft.com/office/drawing/2014/main" id="{C0292A3C-5C06-4609-B0F2-6D971315830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7186" r="-4655"/>
          <a:stretch/>
        </p:blipFill>
        <p:spPr>
          <a:xfrm>
            <a:off x="3969010" y="4701574"/>
            <a:ext cx="3039598" cy="1603507"/>
          </a:xfrm>
          <a:prstGeom prst="rect">
            <a:avLst/>
          </a:prstGeom>
        </p:spPr>
      </p:pic>
      <p:pic>
        <p:nvPicPr>
          <p:cNvPr id="21" name="Picture 20" descr="A picture containing text, first-aid kit&#10;&#10;Description automatically generated">
            <a:extLst>
              <a:ext uri="{FF2B5EF4-FFF2-40B4-BE49-F238E27FC236}">
                <a16:creationId xmlns:a16="http://schemas.microsoft.com/office/drawing/2014/main" id="{4E265F53-C054-498D-B6D6-BD380A9A95E2}"/>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2978189" y="-73445"/>
            <a:ext cx="1493293" cy="1398288"/>
          </a:xfrm>
          <a:prstGeom prst="rect">
            <a:avLst/>
          </a:prstGeom>
        </p:spPr>
      </p:pic>
    </p:spTree>
    <p:extLst>
      <p:ext uri="{BB962C8B-B14F-4D97-AF65-F5344CB8AC3E}">
        <p14:creationId xmlns:p14="http://schemas.microsoft.com/office/powerpoint/2010/main" val="534547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F3B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0397732-2a5e-46b3-bb9f-c44ac94cd700">
      <Terms xmlns="http://schemas.microsoft.com/office/infopath/2007/PartnerControls"/>
    </lcf76f155ced4ddcb4097134ff3c332f>
    <TaxCatchAll xmlns="cf89a0f4-8fb6-4761-b745-c748c98cb636" xsi:nil="true"/>
    <SharedWithUsers xmlns="60859e27-4278-47aa-9474-4e9e5d83f84e">
      <UserInfo>
        <DisplayName>Jay Pindolia</DisplayName>
        <AccountId>651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6D0BCE0796D640B0B0798E06CC51FA" ma:contentTypeVersion="" ma:contentTypeDescription="Create a new document." ma:contentTypeScope="" ma:versionID="280c704f1cc3adaf8621f5bfcdbeb45a">
  <xsd:schema xmlns:xsd="http://www.w3.org/2001/XMLSchema" xmlns:xs="http://www.w3.org/2001/XMLSchema" xmlns:p="http://schemas.microsoft.com/office/2006/metadata/properties" xmlns:ns1="http://schemas.microsoft.com/sharepoint/v3" xmlns:ns2="50397732-2A5E-46B3-BB9F-C44AC94CD700" xmlns:ns3="50397732-2a5e-46b3-bb9f-c44ac94cd700" xmlns:ns4="60859e27-4278-47aa-9474-4e9e5d83f84e" xmlns:ns5="cf89a0f4-8fb6-4761-b745-c748c98cb636" targetNamespace="http://schemas.microsoft.com/office/2006/metadata/properties" ma:root="true" ma:fieldsID="756e12f3a49e7eb7fcf274a1d54f31a0" ns1:_="" ns2:_="" ns3:_="" ns4:_="" ns5:_="">
    <xsd:import namespace="http://schemas.microsoft.com/sharepoint/v3"/>
    <xsd:import namespace="50397732-2A5E-46B3-BB9F-C44AC94CD700"/>
    <xsd:import namespace="50397732-2a5e-46b3-bb9f-c44ac94cd700"/>
    <xsd:import namespace="60859e27-4278-47aa-9474-4e9e5d83f84e"/>
    <xsd:import namespace="cf89a0f4-8fb6-4761-b745-c748c98cb636"/>
    <xsd:element name="properties">
      <xsd:complexType>
        <xsd:sequence>
          <xsd:element name="documentManagement">
            <xsd:complexType>
              <xsd:all>
                <xsd:element ref="ns2:MediaServiceMetadata" minOccurs="0"/>
                <xsd:element ref="ns2: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397732-2A5E-46B3-BB9F-C44AC94CD7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397732-2a5e-46b3-bb9f-c44ac94cd700" elementFormDefault="qualified">
    <xsd:import namespace="http://schemas.microsoft.com/office/2006/documentManagement/types"/>
    <xsd:import namespace="http://schemas.microsoft.com/office/infopath/2007/PartnerControls"/>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description="" ma:internalName="MediaServiceAutoTags" ma:readOnly="true">
      <xsd:simpleType>
        <xsd:restriction base="dms:Text"/>
      </xsd:simpleType>
    </xsd:element>
    <xsd:element name="MediaServiceGenerationTime" ma:index="12" nillable="true" ma:displayName="MediaServiceGenerationTime" ma:description="" ma:hidden="true" ma:internalName="MediaServiceGenerationTime" ma:readOnly="true">
      <xsd:simpleType>
        <xsd:restriction base="dms:Text"/>
      </xsd:simpleType>
    </xsd:element>
    <xsd:element name="MediaServiceEventHashCode" ma:index="13" nillable="true" ma:displayName="MediaServiceEventHashCode" ma:description="" ma:hidden="true" ma:internalName="MediaServiceEventHashCode" ma:readOnly="true">
      <xsd:simpleType>
        <xsd:restriction base="dms:Text"/>
      </xsd:simpleType>
    </xsd:element>
    <xsd:element name="MediaServiceOCR" ma:index="14" nillable="true" ma:displayName="Extracted Text" ma:description="" ma:internalName="MediaServiceOCR" ma:readOnly="true">
      <xsd:simpleType>
        <xsd:restriction base="dms:Note">
          <xsd:maxLength value="255"/>
        </xsd:restriction>
      </xsd:simpleType>
    </xsd:element>
    <xsd:element name="MediaServiceLocation" ma:index="15" nillable="true" ma:displayName="Location" ma:description="" ma:internalName="MediaServiceLocation" ma:readOnly="true">
      <xsd:simpleType>
        <xsd:restriction base="dms:Text"/>
      </xsd:simpleType>
    </xsd:element>
    <xsd:element name="MediaServiceAutoKeyPoints" ma:index="18" nillable="true" ma:displayName="MediaServiceAutoKeyPoints" ma:description="" ma:hidden="true" ma:internalName="MediaServiceAutoKeyPoints" ma:readOnly="true">
      <xsd:simpleType>
        <xsd:restriction base="dms:Note"/>
      </xsd:simpleType>
    </xsd:element>
    <xsd:element name="MediaServiceKeyPoints" ma:index="19" nillable="true" ma:displayName="KeyPoints" ma:description="" ma:internalName="MediaServiceKeyPoints" ma:readOnly="true">
      <xsd:simpleType>
        <xsd:restriction base="dms:Note">
          <xsd:maxLength value="255"/>
        </xsd:restriction>
      </xsd:simpleType>
    </xsd:element>
    <xsd:element name="MediaLengthInSeconds" ma:index="22" nillable="true" ma:displayName="Length (seconds)" ma:description=""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8709f84-b73b-4bd3-8b3d-9b555fe4f0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859e27-4278-47aa-9474-4e9e5d83f84e"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89a0f4-8fb6-4761-b745-c748c98cb636"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699F99E-F30B-41E7-9F26-1DE67E42B52D}" ma:internalName="TaxCatchAll" ma:showField="CatchAllData" ma:web="{60859e27-4278-47aa-9474-4e9e5d83f8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3DC77F-0826-4C96-97D3-7E0C31629CF8}">
  <ds:schemaRefs>
    <ds:schemaRef ds:uri="http://schemas.microsoft.com/sharepoint/v3/contenttype/forms"/>
  </ds:schemaRefs>
</ds:datastoreItem>
</file>

<file path=customXml/itemProps2.xml><?xml version="1.0" encoding="utf-8"?>
<ds:datastoreItem xmlns:ds="http://schemas.openxmlformats.org/officeDocument/2006/customXml" ds:itemID="{D02202D2-0BF9-43F3-A4F8-E249826300B3}">
  <ds:schemaRefs>
    <ds:schemaRef ds:uri="50397732-2A5E-46B3-BB9F-C44AC94CD700"/>
    <ds:schemaRef ds:uri="50397732-2a5e-46b3-bb9f-c44ac94cd700"/>
    <ds:schemaRef ds:uri="60859e27-4278-47aa-9474-4e9e5d83f8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cf89a0f4-8fb6-4761-b745-c748c98cb636"/>
  </ds:schemaRefs>
</ds:datastoreItem>
</file>

<file path=customXml/itemProps3.xml><?xml version="1.0" encoding="utf-8"?>
<ds:datastoreItem xmlns:ds="http://schemas.openxmlformats.org/officeDocument/2006/customXml" ds:itemID="{581F1208-8D47-442E-A7FF-CD93EDBFA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397732-2A5E-46B3-BB9F-C44AC94CD700"/>
    <ds:schemaRef ds:uri="50397732-2a5e-46b3-bb9f-c44ac94cd700"/>
    <ds:schemaRef ds:uri="60859e27-4278-47aa-9474-4e9e5d83f84e"/>
    <ds:schemaRef ds:uri="cf89a0f4-8fb6-4761-b745-c748c98cb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651</Words>
  <Application>Microsoft Office PowerPoint</Application>
  <PresentationFormat>A4 Paper (210x297 mm)</PresentationFormat>
  <Paragraphs>44</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Big John</vt:lpstr>
      <vt:lpstr>Calibri</vt:lpstr>
      <vt:lpstr>Heebo Black</vt:lpstr>
      <vt:lpstr>Heebo Light</vt:lpstr>
      <vt:lpstr>Times New Roman</vt:lpstr>
      <vt:lpstr>Office Theme</vt:lpstr>
      <vt:lpstr>A WARM WELCOME FROM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Cucina Welcome Flyer</dc:title>
  <dc:creator>Jaime Gardener</dc:creator>
  <cp:lastModifiedBy>Duncan Cooper</cp:lastModifiedBy>
  <cp:revision>78</cp:revision>
  <dcterms:created xsi:type="dcterms:W3CDTF">2020-05-28T16:09:15Z</dcterms:created>
  <dcterms:modified xsi:type="dcterms:W3CDTF">2023-09-25T14:50:12Z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0x010100766D0BCE0796D640B0B0798E06CC51FA</vt:lpwstr>
  </property>
  <property fmtid="{D5CDD505-2E9C-101B-9397-08002B2CF9AE}" pid="3" name="MediaServiceImageTags">
    <vt:lpwstr/>
  </property>
</Properties>
</file>